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1601" r:id="rId3"/>
    <p:sldId id="1602" r:id="rId4"/>
    <p:sldId id="1600" r:id="rId5"/>
    <p:sldId id="1603" r:id="rId6"/>
    <p:sldId id="294" r:id="rId7"/>
    <p:sldId id="259" r:id="rId8"/>
    <p:sldId id="293" r:id="rId9"/>
    <p:sldId id="1558" r:id="rId10"/>
    <p:sldId id="1559" r:id="rId11"/>
    <p:sldId id="1560" r:id="rId12"/>
    <p:sldId id="1561" r:id="rId13"/>
    <p:sldId id="1562" r:id="rId14"/>
    <p:sldId id="1563" r:id="rId15"/>
    <p:sldId id="1565" r:id="rId16"/>
    <p:sldId id="1566" r:id="rId17"/>
    <p:sldId id="1568" r:id="rId18"/>
    <p:sldId id="1569" r:id="rId19"/>
    <p:sldId id="1571" r:id="rId20"/>
    <p:sldId id="1572" r:id="rId21"/>
    <p:sldId id="1573" r:id="rId22"/>
    <p:sldId id="1599" r:id="rId23"/>
    <p:sldId id="1574" r:id="rId24"/>
    <p:sldId id="1604" r:id="rId25"/>
    <p:sldId id="1606" r:id="rId26"/>
    <p:sldId id="1607" r:id="rId27"/>
    <p:sldId id="1608" r:id="rId28"/>
    <p:sldId id="1609" r:id="rId29"/>
    <p:sldId id="1610" r:id="rId30"/>
    <p:sldId id="1611" r:id="rId31"/>
    <p:sldId id="1612" r:id="rId32"/>
    <p:sldId id="1613" r:id="rId33"/>
    <p:sldId id="1614" r:id="rId34"/>
    <p:sldId id="1615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2" r:id="rId44"/>
    <p:sldId id="284" r:id="rId45"/>
    <p:sldId id="285" r:id="rId46"/>
    <p:sldId id="286" r:id="rId47"/>
    <p:sldId id="1617" r:id="rId48"/>
    <p:sldId id="1605" r:id="rId49"/>
    <p:sldId id="1618" r:id="rId50"/>
    <p:sldId id="1631" r:id="rId51"/>
    <p:sldId id="1632" r:id="rId52"/>
    <p:sldId id="1633" r:id="rId53"/>
    <p:sldId id="1634" r:id="rId54"/>
    <p:sldId id="1620" r:id="rId55"/>
    <p:sldId id="1635" r:id="rId56"/>
    <p:sldId id="1636" r:id="rId57"/>
    <p:sldId id="1637" r:id="rId58"/>
    <p:sldId id="1638" r:id="rId59"/>
    <p:sldId id="1619" r:id="rId60"/>
    <p:sldId id="1621" r:id="rId61"/>
    <p:sldId id="1622" r:id="rId62"/>
    <p:sldId id="1623" r:id="rId63"/>
    <p:sldId id="1624" r:id="rId64"/>
    <p:sldId id="1625" r:id="rId65"/>
    <p:sldId id="1626" r:id="rId66"/>
    <p:sldId id="1627" r:id="rId67"/>
    <p:sldId id="1628" r:id="rId68"/>
    <p:sldId id="1629" r:id="rId69"/>
    <p:sldId id="1630" r:id="rId70"/>
    <p:sldId id="28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/>
    <p:restoredTop sz="94712"/>
  </p:normalViewPr>
  <p:slideViewPr>
    <p:cSldViewPr snapToGrid="0" snapToObjects="1">
      <p:cViewPr varScale="1">
        <p:scale>
          <a:sx n="120" d="100"/>
          <a:sy n="120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8EF54-5C68-6E42-AB06-FA051F9234DB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2AEF8-06EA-F147-884E-B4B92B691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4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320C-3BDF-5B4F-919D-8CEF1C2A2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EAE4E-247D-ED4C-8830-5745FFE3E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808CD-F9E1-F847-A32C-2EFA9841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2BD5-41DB-E449-A979-57C9ADAB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BC406-483C-B84B-A118-7B851865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D653-23CC-5344-B792-7A8C87C9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EACA8-EF44-814F-A8A4-323D7F40D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3AEB5-C716-2848-A7EC-23D432D6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C2BA9-3F1D-854A-B3EA-A61836FD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7A35-C5F8-E14A-A5E3-016ADC7D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3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F6431F-8164-6E47-AFCE-F063342B2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8D71F-C93D-6B42-B6A8-B07DDBC4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58D9F-17E5-1047-AD37-5A596056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10532-745E-FE4E-AD0E-357B45A2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583C5-3576-4744-AA35-E7F88C17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5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5180-85D5-D740-852B-E8702C60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6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C5E6-BCAD-4045-9C0B-A5ACEE98E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642453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B6D4-D0FF-F54F-852B-64C0BC68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FA55-A097-F74F-82F3-19C5588F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5CAF2-CD43-8746-B18C-94FDAE19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52D3-109C-5A4D-A20E-07910BC5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04E52-C9C8-C04E-A5A3-4DB3D9D79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87FAC-ED31-1C40-AA07-3AA87E9D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D0436-015E-F74F-901C-5601DCF0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6DFF1-2612-194D-851C-E29E29E6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01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2255-84F1-4546-BED5-07886DA8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F214-4425-AA44-870C-CB01C27D1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F5EDF-32F2-474D-8380-785ED5924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F4F44-F4C1-8342-A616-147C7FDF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60DE-FB06-E94F-AD97-75E5A70F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0BF50-4E81-A841-9A29-BD06DD12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0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F4B4-4AAF-0744-9725-1F21680F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E3CDC-9204-A34E-9589-3DA6DD5E8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D3D98-6FD1-F04E-9E1C-FD8FB7B8B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2C7AF-1F80-464C-AA55-ADD8D8813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71984-1ED6-DF42-84EF-D6F2EB321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6B445-8A8C-4248-9823-91317228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46A7B-49F3-8945-A151-548AFE18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56E8C6-BEA5-A942-88E0-7CEF54D6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6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4DE7-4CA6-7448-9BF5-463305DF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A1BB4-24EB-AF41-B7C6-6BBED860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C8E40-5828-E44D-A073-5D21EBE1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1D3CF-1D61-9D48-96CB-3DE10F0C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CD7A3-83A4-4347-9F80-27F5C2BB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B86C4-F872-BF4D-ABDE-662D979F7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562D0-9F87-F740-B183-0A9D353B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7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24CA-9DC0-D24D-8944-3E1F1C9F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2CBD-ECCD-7E47-8A16-AF45E679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77D1C-BF82-E640-80BC-190155D26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B49FC-B907-C94E-825E-64176F0DD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7C0E1-6546-C34D-8C79-B9531A0F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4B912-4FCB-9444-B22D-BFE4843F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8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76DE-33AD-3D42-93B3-A934E097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5E11DE-DFFF-4F42-8DE2-D82C88E20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1F436-C076-B949-9AD8-70AAA54AC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9CAA0-340C-C14B-B66B-120AC64D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66927-E5B9-0E48-A171-25BAD281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91F11-706F-4241-882F-21E6AD2C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 l="69000" t="-80000" r="-25000" b="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F7118E-7C5B-7C42-8EB7-54FBE3B1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9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DD4EE-015C-0F47-BFC5-CBB839249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2469"/>
            <a:ext cx="10515600" cy="4684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CFE6E-09C2-1F47-9DC6-39F5B1E20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C8DAC-6A54-784A-84AB-ACAF19D08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2E479-9B7F-D44E-896F-36F095DE1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B4C1-AC38-7D45-AFCD-724CD1D6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6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E102-1BF6-6C4C-A4C6-3BD53B306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24258"/>
          </a:xfrm>
        </p:spPr>
        <p:txBody>
          <a:bodyPr/>
          <a:lstStyle/>
          <a:p>
            <a:r>
              <a:rPr lang="en-US" dirty="0"/>
              <a:t>Action Recognition in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F87A5-F38B-7D4B-BB69-620C9A5445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Pascal Mettes – University of Amsterdam</a:t>
            </a:r>
          </a:p>
          <a:p>
            <a:r>
              <a:rPr lang="en-US" dirty="0"/>
              <a:t>VISUM summer school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2FD5D-8954-244C-A2EE-C7EC72DBA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25"/>
          <a:stretch/>
        </p:blipFill>
        <p:spPr>
          <a:xfrm>
            <a:off x="262128" y="5713217"/>
            <a:ext cx="1530097" cy="470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AC1CB-1481-624B-8F08-C7877DD8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853" y="5746962"/>
            <a:ext cx="3697224" cy="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61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5E06-D04B-D042-8D54-AB5C4FCF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1] Pooling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166D2-ECBF-4E42-8D0F-4D88C78B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764F2-CBE2-9449-9164-FDC17567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9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8C3A2A-642D-7B4C-A57E-60E150D2D135}"/>
              </a:ext>
            </a:extLst>
          </p:cNvPr>
          <p:cNvGrpSpPr/>
          <p:nvPr/>
        </p:nvGrpSpPr>
        <p:grpSpPr>
          <a:xfrm>
            <a:off x="1725069" y="2012325"/>
            <a:ext cx="8741861" cy="3399647"/>
            <a:chOff x="1043550" y="1555125"/>
            <a:chExt cx="6691625" cy="2602325"/>
          </a:xfrm>
        </p:grpSpPr>
        <p:pic>
          <p:nvPicPr>
            <p:cNvPr id="7" name="Google Shape;341;p73">
              <a:extLst>
                <a:ext uri="{FF2B5EF4-FFF2-40B4-BE49-F238E27FC236}">
                  <a16:creationId xmlns:a16="http://schemas.microsoft.com/office/drawing/2014/main" id="{9AB42A3D-0FE7-A148-A0F3-512B75674D5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693978" y="1555125"/>
              <a:ext cx="1008666" cy="855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42;p73">
              <a:extLst>
                <a:ext uri="{FF2B5EF4-FFF2-40B4-BE49-F238E27FC236}">
                  <a16:creationId xmlns:a16="http://schemas.microsoft.com/office/drawing/2014/main" id="{5BBF921C-CB36-3F4A-B4BB-3931F8F70E0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71189" y="1602807"/>
              <a:ext cx="1008666" cy="855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43;p73">
              <a:extLst>
                <a:ext uri="{FF2B5EF4-FFF2-40B4-BE49-F238E27FC236}">
                  <a16:creationId xmlns:a16="http://schemas.microsoft.com/office/drawing/2014/main" id="{F2C63B1C-190C-5A41-90C9-5BE828D397A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8029" y="1590907"/>
              <a:ext cx="1070888" cy="8553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44;p73">
              <a:extLst>
                <a:ext uri="{FF2B5EF4-FFF2-40B4-BE49-F238E27FC236}">
                  <a16:creationId xmlns:a16="http://schemas.microsoft.com/office/drawing/2014/main" id="{528BE327-A95C-CD4B-8B06-B53F1F1DA97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3550" y="1596909"/>
              <a:ext cx="1008666" cy="8553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Google Shape;345;p73">
              <a:extLst>
                <a:ext uri="{FF2B5EF4-FFF2-40B4-BE49-F238E27FC236}">
                  <a16:creationId xmlns:a16="http://schemas.microsoft.com/office/drawing/2014/main" id="{E97C4F01-C2D3-3041-B180-EF2E7D2F04A4}"/>
                </a:ext>
              </a:extLst>
            </p:cNvPr>
            <p:cNvCxnSpPr>
              <a:stCxn id="10" idx="2"/>
              <a:endCxn id="29" idx="2"/>
            </p:cNvCxnSpPr>
            <p:nvPr/>
          </p:nvCxnSpPr>
          <p:spPr>
            <a:xfrm>
              <a:off x="1547883" y="2452302"/>
              <a:ext cx="4200" cy="21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347;p73">
              <a:extLst>
                <a:ext uri="{FF2B5EF4-FFF2-40B4-BE49-F238E27FC236}">
                  <a16:creationId xmlns:a16="http://schemas.microsoft.com/office/drawing/2014/main" id="{AD4B0E6A-C685-2C4B-8870-CE97BF495DE3}"/>
                </a:ext>
              </a:extLst>
            </p:cNvPr>
            <p:cNvCxnSpPr>
              <a:stCxn id="7" idx="2"/>
              <a:endCxn id="26" idx="2"/>
            </p:cNvCxnSpPr>
            <p:nvPr/>
          </p:nvCxnSpPr>
          <p:spPr>
            <a:xfrm>
              <a:off x="3198310" y="2410582"/>
              <a:ext cx="5700" cy="241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349;p73">
              <a:extLst>
                <a:ext uri="{FF2B5EF4-FFF2-40B4-BE49-F238E27FC236}">
                  <a16:creationId xmlns:a16="http://schemas.microsoft.com/office/drawing/2014/main" id="{B5F2954D-BFBF-6247-A472-6FBB4D83A196}"/>
                </a:ext>
              </a:extLst>
            </p:cNvPr>
            <p:cNvCxnSpPr>
              <a:stCxn id="26" idx="0"/>
            </p:cNvCxnSpPr>
            <p:nvPr/>
          </p:nvCxnSpPr>
          <p:spPr>
            <a:xfrm>
              <a:off x="3204156" y="3121571"/>
              <a:ext cx="3900" cy="3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351;p73">
              <a:extLst>
                <a:ext uri="{FF2B5EF4-FFF2-40B4-BE49-F238E27FC236}">
                  <a16:creationId xmlns:a16="http://schemas.microsoft.com/office/drawing/2014/main" id="{463171B3-EAEF-594E-BB37-3AE0762D554E}"/>
                </a:ext>
              </a:extLst>
            </p:cNvPr>
            <p:cNvCxnSpPr>
              <a:stCxn id="8" idx="2"/>
              <a:endCxn id="23" idx="2"/>
            </p:cNvCxnSpPr>
            <p:nvPr/>
          </p:nvCxnSpPr>
          <p:spPr>
            <a:xfrm>
              <a:off x="4875522" y="2458223"/>
              <a:ext cx="2400" cy="212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353;p73">
              <a:extLst>
                <a:ext uri="{FF2B5EF4-FFF2-40B4-BE49-F238E27FC236}">
                  <a16:creationId xmlns:a16="http://schemas.microsoft.com/office/drawing/2014/main" id="{E6BC53F7-0397-F74C-9938-659C0A8E02D2}"/>
                </a:ext>
              </a:extLst>
            </p:cNvPr>
            <p:cNvCxnSpPr>
              <a:stCxn id="23" idx="0"/>
            </p:cNvCxnSpPr>
            <p:nvPr/>
          </p:nvCxnSpPr>
          <p:spPr>
            <a:xfrm flipH="1">
              <a:off x="4875698" y="3139984"/>
              <a:ext cx="2100" cy="317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55;p73">
              <a:extLst>
                <a:ext uri="{FF2B5EF4-FFF2-40B4-BE49-F238E27FC236}">
                  <a16:creationId xmlns:a16="http://schemas.microsoft.com/office/drawing/2014/main" id="{CF42F277-B664-AE44-8E9F-4587F1B11679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6751175" y="3810050"/>
              <a:ext cx="984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7" name="Google Shape;357;p73">
              <a:extLst>
                <a:ext uri="{FF2B5EF4-FFF2-40B4-BE49-F238E27FC236}">
                  <a16:creationId xmlns:a16="http://schemas.microsoft.com/office/drawing/2014/main" id="{45610581-B148-7342-9058-6087EBB60A56}"/>
                </a:ext>
              </a:extLst>
            </p:cNvPr>
            <p:cNvGrpSpPr/>
            <p:nvPr/>
          </p:nvGrpSpPr>
          <p:grpSpPr>
            <a:xfrm>
              <a:off x="6342507" y="2670758"/>
              <a:ext cx="673174" cy="469132"/>
              <a:chOff x="2527925" y="659125"/>
              <a:chExt cx="955533" cy="590400"/>
            </a:xfrm>
          </p:grpSpPr>
          <p:sp>
            <p:nvSpPr>
              <p:cNvPr id="18" name="Google Shape;358;p73">
                <a:extLst>
                  <a:ext uri="{FF2B5EF4-FFF2-40B4-BE49-F238E27FC236}">
                    <a16:creationId xmlns:a16="http://schemas.microsoft.com/office/drawing/2014/main" id="{0504002A-B3B7-8A43-8BF3-A340EF3F335E}"/>
                  </a:ext>
                </a:extLst>
              </p:cNvPr>
              <p:cNvSpPr/>
              <p:nvPr/>
            </p:nvSpPr>
            <p:spPr>
              <a:xfrm rot="10800000">
                <a:off x="2527925" y="659125"/>
                <a:ext cx="800100" cy="590400"/>
              </a:xfrm>
              <a:prstGeom prst="trapezoid">
                <a:avLst>
                  <a:gd name="adj" fmla="val 33879"/>
                </a:avLst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59;p73">
                <a:extLst>
                  <a:ext uri="{FF2B5EF4-FFF2-40B4-BE49-F238E27FC236}">
                    <a16:creationId xmlns:a16="http://schemas.microsoft.com/office/drawing/2014/main" id="{13F80075-6369-B04B-969E-570FCEF99DF5}"/>
                  </a:ext>
                </a:extLst>
              </p:cNvPr>
              <p:cNvSpPr txBox="1"/>
              <p:nvPr/>
            </p:nvSpPr>
            <p:spPr>
              <a:xfrm>
                <a:off x="2732558" y="768533"/>
                <a:ext cx="750900" cy="2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latin typeface="Calibri"/>
                    <a:ea typeface="Calibri"/>
                    <a:cs typeface="Calibri"/>
                    <a:sym typeface="Calibri"/>
                  </a:rPr>
                  <a:t>CNN</a:t>
                </a:r>
                <a:endParaRPr sz="9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" name="Google Shape;360;p73">
              <a:extLst>
                <a:ext uri="{FF2B5EF4-FFF2-40B4-BE49-F238E27FC236}">
                  <a16:creationId xmlns:a16="http://schemas.microsoft.com/office/drawing/2014/main" id="{D96CFB91-EC19-954C-8FFB-FFB6F48D157E}"/>
                </a:ext>
              </a:extLst>
            </p:cNvPr>
            <p:cNvCxnSpPr>
              <a:endCxn id="18" idx="2"/>
            </p:cNvCxnSpPr>
            <p:nvPr/>
          </p:nvCxnSpPr>
          <p:spPr>
            <a:xfrm>
              <a:off x="6622842" y="2488058"/>
              <a:ext cx="1500" cy="182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61;p73">
              <a:extLst>
                <a:ext uri="{FF2B5EF4-FFF2-40B4-BE49-F238E27FC236}">
                  <a16:creationId xmlns:a16="http://schemas.microsoft.com/office/drawing/2014/main" id="{839F9845-B5FA-A34A-86B5-CFCC93C045FC}"/>
                </a:ext>
              </a:extLst>
            </p:cNvPr>
            <p:cNvCxnSpPr>
              <a:stCxn id="18" idx="0"/>
            </p:cNvCxnSpPr>
            <p:nvPr/>
          </p:nvCxnSpPr>
          <p:spPr>
            <a:xfrm>
              <a:off x="6624342" y="3139890"/>
              <a:ext cx="1800" cy="318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2" name="Google Shape;363;p73">
              <a:extLst>
                <a:ext uri="{FF2B5EF4-FFF2-40B4-BE49-F238E27FC236}">
                  <a16:creationId xmlns:a16="http://schemas.microsoft.com/office/drawing/2014/main" id="{38C08992-E051-D442-B395-574DF297BA6A}"/>
                </a:ext>
              </a:extLst>
            </p:cNvPr>
            <p:cNvGrpSpPr/>
            <p:nvPr/>
          </p:nvGrpSpPr>
          <p:grpSpPr>
            <a:xfrm>
              <a:off x="4595986" y="2670798"/>
              <a:ext cx="627972" cy="469188"/>
              <a:chOff x="3858087" y="2095190"/>
              <a:chExt cx="690231" cy="485400"/>
            </a:xfrm>
          </p:grpSpPr>
          <p:sp>
            <p:nvSpPr>
              <p:cNvPr id="23" name="Google Shape;352;p73">
                <a:extLst>
                  <a:ext uri="{FF2B5EF4-FFF2-40B4-BE49-F238E27FC236}">
                    <a16:creationId xmlns:a16="http://schemas.microsoft.com/office/drawing/2014/main" id="{6EDA4854-A977-BA4D-9D6B-5734F180359F}"/>
                  </a:ext>
                </a:extLst>
              </p:cNvPr>
              <p:cNvSpPr/>
              <p:nvPr/>
            </p:nvSpPr>
            <p:spPr>
              <a:xfrm rot="10800000">
                <a:off x="3858087" y="2095190"/>
                <a:ext cx="619500" cy="485400"/>
              </a:xfrm>
              <a:prstGeom prst="trapezoid">
                <a:avLst>
                  <a:gd name="adj" fmla="val 33879"/>
                </a:avLst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64;p73">
                <a:extLst>
                  <a:ext uri="{FF2B5EF4-FFF2-40B4-BE49-F238E27FC236}">
                    <a16:creationId xmlns:a16="http://schemas.microsoft.com/office/drawing/2014/main" id="{38AEEE20-AF40-5E46-8C98-F86C4DCB61A5}"/>
                  </a:ext>
                </a:extLst>
              </p:cNvPr>
              <p:cNvSpPr txBox="1"/>
              <p:nvPr/>
            </p:nvSpPr>
            <p:spPr>
              <a:xfrm>
                <a:off x="4017918" y="2167183"/>
                <a:ext cx="530400" cy="2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latin typeface="Calibri"/>
                    <a:ea typeface="Calibri"/>
                    <a:cs typeface="Calibri"/>
                    <a:sym typeface="Calibri"/>
                  </a:rPr>
                  <a:t>CNN</a:t>
                </a:r>
                <a:endParaRPr sz="9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65;p73">
              <a:extLst>
                <a:ext uri="{FF2B5EF4-FFF2-40B4-BE49-F238E27FC236}">
                  <a16:creationId xmlns:a16="http://schemas.microsoft.com/office/drawing/2014/main" id="{774E326E-91D4-2E41-B9B9-740A3BF7143C}"/>
                </a:ext>
              </a:extLst>
            </p:cNvPr>
            <p:cNvGrpSpPr/>
            <p:nvPr/>
          </p:nvGrpSpPr>
          <p:grpSpPr>
            <a:xfrm>
              <a:off x="2922344" y="2652384"/>
              <a:ext cx="662619" cy="469188"/>
              <a:chOff x="3858087" y="2095190"/>
              <a:chExt cx="728313" cy="485400"/>
            </a:xfrm>
          </p:grpSpPr>
          <p:sp>
            <p:nvSpPr>
              <p:cNvPr id="26" name="Google Shape;348;p73">
                <a:extLst>
                  <a:ext uri="{FF2B5EF4-FFF2-40B4-BE49-F238E27FC236}">
                    <a16:creationId xmlns:a16="http://schemas.microsoft.com/office/drawing/2014/main" id="{2C57F322-A8F6-FD43-9DAA-322A91A564FE}"/>
                  </a:ext>
                </a:extLst>
              </p:cNvPr>
              <p:cNvSpPr/>
              <p:nvPr/>
            </p:nvSpPr>
            <p:spPr>
              <a:xfrm rot="10800000">
                <a:off x="3858087" y="2095190"/>
                <a:ext cx="619500" cy="485400"/>
              </a:xfrm>
              <a:prstGeom prst="trapezoid">
                <a:avLst>
                  <a:gd name="adj" fmla="val 33879"/>
                </a:avLst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66;p73">
                <a:extLst>
                  <a:ext uri="{FF2B5EF4-FFF2-40B4-BE49-F238E27FC236}">
                    <a16:creationId xmlns:a16="http://schemas.microsoft.com/office/drawing/2014/main" id="{F5DC88BA-3059-FD4D-80CF-27DEC1B59824}"/>
                  </a:ext>
                </a:extLst>
              </p:cNvPr>
              <p:cNvSpPr txBox="1"/>
              <p:nvPr/>
            </p:nvSpPr>
            <p:spPr>
              <a:xfrm>
                <a:off x="4005000" y="2191645"/>
                <a:ext cx="581400" cy="2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latin typeface="Calibri"/>
                    <a:ea typeface="Calibri"/>
                    <a:cs typeface="Calibri"/>
                    <a:sym typeface="Calibri"/>
                  </a:rPr>
                  <a:t>CNN</a:t>
                </a:r>
                <a:endParaRPr sz="9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67;p73">
              <a:extLst>
                <a:ext uri="{FF2B5EF4-FFF2-40B4-BE49-F238E27FC236}">
                  <a16:creationId xmlns:a16="http://schemas.microsoft.com/office/drawing/2014/main" id="{119BF5CB-2BEA-FC48-BC49-EEEF982CCB01}"/>
                </a:ext>
              </a:extLst>
            </p:cNvPr>
            <p:cNvGrpSpPr/>
            <p:nvPr/>
          </p:nvGrpSpPr>
          <p:grpSpPr>
            <a:xfrm>
              <a:off x="1270297" y="2665165"/>
              <a:ext cx="696101" cy="469188"/>
              <a:chOff x="3858087" y="2095190"/>
              <a:chExt cx="765114" cy="485400"/>
            </a:xfrm>
          </p:grpSpPr>
          <p:sp>
            <p:nvSpPr>
              <p:cNvPr id="29" name="Google Shape;346;p73">
                <a:extLst>
                  <a:ext uri="{FF2B5EF4-FFF2-40B4-BE49-F238E27FC236}">
                    <a16:creationId xmlns:a16="http://schemas.microsoft.com/office/drawing/2014/main" id="{48853E86-2E97-7C42-8C0E-04D1E8F39214}"/>
                  </a:ext>
                </a:extLst>
              </p:cNvPr>
              <p:cNvSpPr/>
              <p:nvPr/>
            </p:nvSpPr>
            <p:spPr>
              <a:xfrm rot="10800000">
                <a:off x="3858087" y="2095190"/>
                <a:ext cx="619500" cy="485400"/>
              </a:xfrm>
              <a:prstGeom prst="trapezoid">
                <a:avLst>
                  <a:gd name="adj" fmla="val 33879"/>
                </a:avLst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68;p73">
                <a:extLst>
                  <a:ext uri="{FF2B5EF4-FFF2-40B4-BE49-F238E27FC236}">
                    <a16:creationId xmlns:a16="http://schemas.microsoft.com/office/drawing/2014/main" id="{57419990-F21C-3245-94AB-64C51CCC54A9}"/>
                  </a:ext>
                </a:extLst>
              </p:cNvPr>
              <p:cNvSpPr txBox="1"/>
              <p:nvPr/>
            </p:nvSpPr>
            <p:spPr>
              <a:xfrm>
                <a:off x="4003701" y="2176163"/>
                <a:ext cx="619500" cy="2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dirty="0">
                    <a:latin typeface="Calibri"/>
                    <a:ea typeface="Calibri"/>
                    <a:cs typeface="Calibri"/>
                    <a:sym typeface="Calibri"/>
                  </a:rPr>
                  <a:t>CNN</a:t>
                </a:r>
                <a:endParaRPr sz="9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1" name="Google Shape;369;p73">
              <a:extLst>
                <a:ext uri="{FF2B5EF4-FFF2-40B4-BE49-F238E27FC236}">
                  <a16:creationId xmlns:a16="http://schemas.microsoft.com/office/drawing/2014/main" id="{3A42DE25-80C6-D74C-BD06-6B6620D672BC}"/>
                </a:ext>
              </a:extLst>
            </p:cNvPr>
            <p:cNvCxnSpPr>
              <a:stCxn id="29" idx="0"/>
            </p:cNvCxnSpPr>
            <p:nvPr/>
          </p:nvCxnSpPr>
          <p:spPr>
            <a:xfrm>
              <a:off x="1552106" y="3134352"/>
              <a:ext cx="0" cy="31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" name="Google Shape;356;p73">
              <a:extLst>
                <a:ext uri="{FF2B5EF4-FFF2-40B4-BE49-F238E27FC236}">
                  <a16:creationId xmlns:a16="http://schemas.microsoft.com/office/drawing/2014/main" id="{57D3D01E-B593-F14D-B958-D16FDD07B163}"/>
                </a:ext>
              </a:extLst>
            </p:cNvPr>
            <p:cNvSpPr/>
            <p:nvPr/>
          </p:nvSpPr>
          <p:spPr>
            <a:xfrm>
              <a:off x="1402775" y="3462650"/>
              <a:ext cx="5348400" cy="69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Pooling</a:t>
              </a: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E910031-3C36-814D-8740-54602992C004}"/>
              </a:ext>
            </a:extLst>
          </p:cNvPr>
          <p:cNvSpPr txBox="1"/>
          <p:nvPr/>
        </p:nvSpPr>
        <p:spPr>
          <a:xfrm>
            <a:off x="9060162" y="34289"/>
            <a:ext cx="3689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+mj-lt"/>
              </a:rPr>
              <a:t>Image courtesy of Amir </a:t>
            </a:r>
            <a:r>
              <a:rPr lang="en-US" sz="1400" i="1" dirty="0" err="1">
                <a:latin typeface="+mj-lt"/>
              </a:rPr>
              <a:t>Ghodrati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346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A6D1-0076-8E46-9401-83E27628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1] Different approaches to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C8BF5-FF00-4A49-87F2-F6E01662B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Equate a video to a frame, fuse scores, or stack frames.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41B4-5C09-CC48-91E9-9F57F42A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6184C-3C72-784E-AC3F-F219C0B8F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10</a:t>
            </a:fld>
            <a:endParaRPr lang="en-US"/>
          </a:p>
        </p:txBody>
      </p:sp>
      <p:pic>
        <p:nvPicPr>
          <p:cNvPr id="1025" name="Picture 1" descr="page30image3897221008">
            <a:extLst>
              <a:ext uri="{FF2B5EF4-FFF2-40B4-BE49-F238E27FC236}">
                <a16:creationId xmlns:a16="http://schemas.microsoft.com/office/drawing/2014/main" id="{9370757A-D64C-4548-9043-403170961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218" y="2587083"/>
            <a:ext cx="8539564" cy="299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0image3897221584">
            <a:extLst>
              <a:ext uri="{FF2B5EF4-FFF2-40B4-BE49-F238E27FC236}">
                <a16:creationId xmlns:a16="http://schemas.microsoft.com/office/drawing/2014/main" id="{00CF589A-A81C-3A4A-BB93-93664D88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0image3897221840">
            <a:extLst>
              <a:ext uri="{FF2B5EF4-FFF2-40B4-BE49-F238E27FC236}">
                <a16:creationId xmlns:a16="http://schemas.microsoft.com/office/drawing/2014/main" id="{977864A1-4C79-DD4F-A86D-65AF4E06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33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30image3897222096">
            <a:extLst>
              <a:ext uri="{FF2B5EF4-FFF2-40B4-BE49-F238E27FC236}">
                <a16:creationId xmlns:a16="http://schemas.microsoft.com/office/drawing/2014/main" id="{850ABC88-12DA-0042-A2BF-F0C09D65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57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3AB7AC-1604-5444-8116-34119B498856}"/>
              </a:ext>
            </a:extLst>
          </p:cNvPr>
          <p:cNvSpPr txBox="1"/>
          <p:nvPr/>
        </p:nvSpPr>
        <p:spPr>
          <a:xfrm>
            <a:off x="8419171" y="49080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Karpathy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et al. CVPR 2014]</a:t>
            </a:r>
          </a:p>
        </p:txBody>
      </p:sp>
    </p:spTree>
    <p:extLst>
      <p:ext uri="{BB962C8B-B14F-4D97-AF65-F5344CB8AC3E}">
        <p14:creationId xmlns:p14="http://schemas.microsoft.com/office/powerpoint/2010/main" val="211457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8F8A-749F-604B-976D-CEFA652C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1] Is an order-less encoding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BB7-9C93-6745-AFF2-8D536551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721324"/>
          </a:xfrm>
        </p:spPr>
        <p:txBody>
          <a:bodyPr>
            <a:normAutofit/>
          </a:bodyPr>
          <a:lstStyle/>
          <a:p>
            <a:r>
              <a:rPr lang="en-US" b="1" dirty="0"/>
              <a:t>Pros:</a:t>
            </a:r>
          </a:p>
          <a:p>
            <a:r>
              <a:rPr lang="en-US" dirty="0"/>
              <a:t>Easy to implement, very efficient.</a:t>
            </a:r>
          </a:p>
          <a:p>
            <a:r>
              <a:rPr lang="en-US" dirty="0"/>
              <a:t>Use pre-trained models from image classification.</a:t>
            </a:r>
          </a:p>
          <a:p>
            <a:r>
              <a:rPr lang="en-US" dirty="0"/>
              <a:t>Useful for high-level video tasks, such as event recognition.</a:t>
            </a:r>
          </a:p>
          <a:p>
            <a:endParaRPr lang="en-US" dirty="0"/>
          </a:p>
          <a:p>
            <a:r>
              <a:rPr lang="en-US" b="1" dirty="0"/>
              <a:t>Cons:</a:t>
            </a:r>
          </a:p>
          <a:p>
            <a:r>
              <a:rPr lang="en-US" dirty="0"/>
              <a:t>Bad for fine-grained tasks, e.g. throw vs catch.</a:t>
            </a:r>
          </a:p>
          <a:p>
            <a:r>
              <a:rPr lang="en-US" dirty="0"/>
              <a:t>Motions ignored, true essence of actions is missed.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9E6DB-C7D4-A64E-BB15-725F69B9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BF300-9847-804F-A4A4-F66CD33E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2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7CE2-48F4-F54A-B483-99AD0F6B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2] Two-stream networks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71945-85A2-C146-97F5-7F816EA2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97F3B-36E5-2E46-8910-D9CEBD10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12</a:t>
            </a:fld>
            <a:endParaRPr lang="en-US"/>
          </a:p>
        </p:txBody>
      </p:sp>
      <p:pic>
        <p:nvPicPr>
          <p:cNvPr id="2049" name="Picture 1" descr="page44image3898171984">
            <a:extLst>
              <a:ext uri="{FF2B5EF4-FFF2-40B4-BE49-F238E27FC236}">
                <a16:creationId xmlns:a16="http://schemas.microsoft.com/office/drawing/2014/main" id="{4C14121D-A860-4B42-881A-37A5FEA6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64" y="3078355"/>
            <a:ext cx="3412272" cy="127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44image3898172624">
            <a:extLst>
              <a:ext uri="{FF2B5EF4-FFF2-40B4-BE49-F238E27FC236}">
                <a16:creationId xmlns:a16="http://schemas.microsoft.com/office/drawing/2014/main" id="{964CB3A7-32E4-374D-9B98-9B5A3B1BE1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07" y="4516660"/>
            <a:ext cx="61341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980E40-E8BD-2649-A0CB-D5F583295439}"/>
              </a:ext>
            </a:extLst>
          </p:cNvPr>
          <p:cNvSpPr txBox="1">
            <a:spLocks/>
          </p:cNvSpPr>
          <p:nvPr/>
        </p:nvSpPr>
        <p:spPr>
          <a:xfrm>
            <a:off x="838200" y="1534510"/>
            <a:ext cx="10515600" cy="4721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Use optical flow as “frames” and extra input for a deep network.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Compute optical flow for a video,</a:t>
            </a:r>
          </a:p>
          <a:p>
            <a:r>
              <a:rPr lang="en-US" dirty="0"/>
              <a:t>stack flow frames and apply a</a:t>
            </a:r>
          </a:p>
          <a:p>
            <a:r>
              <a:rPr lang="en-US" dirty="0"/>
              <a:t>standard 2D convolutional</a:t>
            </a:r>
          </a:p>
          <a:p>
            <a:r>
              <a:rPr lang="en-US" dirty="0"/>
              <a:t>network.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582A7-3AA7-704B-AB26-B1502CFBBA75}"/>
              </a:ext>
            </a:extLst>
          </p:cNvPr>
          <p:cNvSpPr txBox="1"/>
          <p:nvPr/>
        </p:nvSpPr>
        <p:spPr>
          <a:xfrm>
            <a:off x="7883912" y="49080"/>
            <a:ext cx="422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Simonyan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and Zisserman.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NeurIPS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2014]</a:t>
            </a:r>
          </a:p>
        </p:txBody>
      </p:sp>
    </p:spTree>
    <p:extLst>
      <p:ext uri="{BB962C8B-B14F-4D97-AF65-F5344CB8AC3E}">
        <p14:creationId xmlns:p14="http://schemas.microsoft.com/office/powerpoint/2010/main" val="30177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D01E-C0BB-3742-AB23-C7EF2006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2] Two-stream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E21F5-24F4-E44B-B45C-D203D691C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95024"/>
            <a:ext cx="10515600" cy="1381939"/>
          </a:xfrm>
        </p:spPr>
        <p:txBody>
          <a:bodyPr/>
          <a:lstStyle/>
          <a:p>
            <a:r>
              <a:rPr lang="en-US" dirty="0"/>
              <a:t>Separate convolutional networks for individual frames and flow frames.</a:t>
            </a:r>
          </a:p>
          <a:p>
            <a:r>
              <a:rPr lang="en-US" dirty="0"/>
              <a:t>Fuse scores from individual networks for final prediction.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4FF92-2FE2-CD4C-ACB6-DD6A49E8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B03EE-EDA7-4744-84C3-4EB0E83E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13</a:t>
            </a:fld>
            <a:endParaRPr lang="en-US"/>
          </a:p>
        </p:txBody>
      </p:sp>
      <p:pic>
        <p:nvPicPr>
          <p:cNvPr id="3073" name="Picture 1" descr="page45image3897319616">
            <a:extLst>
              <a:ext uri="{FF2B5EF4-FFF2-40B4-BE49-F238E27FC236}">
                <a16:creationId xmlns:a16="http://schemas.microsoft.com/office/drawing/2014/main" id="{868AD27D-612B-9540-9265-ADC5A4E9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86" y="1750742"/>
            <a:ext cx="7368633" cy="260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9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8428-2C59-E649-8CDE-7E705121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2] Two-in-one stream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EABE-8489-0D45-8DB6-903328E4B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need double the parameters when used two streams?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36530-80F9-E643-BA46-BDFE6018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787E6-5CF3-7641-8861-F1AD8760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47664-E7D7-7747-BBB1-D806F7D1D147}"/>
              </a:ext>
            </a:extLst>
          </p:cNvPr>
          <p:cNvGrpSpPr/>
          <p:nvPr/>
        </p:nvGrpSpPr>
        <p:grpSpPr>
          <a:xfrm>
            <a:off x="1975159" y="2417333"/>
            <a:ext cx="8241682" cy="3759630"/>
            <a:chOff x="1491185" y="1781672"/>
            <a:chExt cx="9151684" cy="417474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CCC7CF8-1FC9-6D40-AE13-AE35AB0F92AC}"/>
                </a:ext>
              </a:extLst>
            </p:cNvPr>
            <p:cNvCxnSpPr>
              <a:cxnSpLocks/>
            </p:cNvCxnSpPr>
            <p:nvPr/>
          </p:nvCxnSpPr>
          <p:spPr>
            <a:xfrm>
              <a:off x="3684640" y="2639235"/>
              <a:ext cx="400357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835F2C-96ED-2F46-B664-351AF1B683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8183" y="2642010"/>
              <a:ext cx="400357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A0CB0B-78FE-E241-878B-F6EFF2ADB49B}"/>
                </a:ext>
              </a:extLst>
            </p:cNvPr>
            <p:cNvCxnSpPr>
              <a:cxnSpLocks/>
            </p:cNvCxnSpPr>
            <p:nvPr/>
          </p:nvCxnSpPr>
          <p:spPr>
            <a:xfrm>
              <a:off x="5984485" y="2644785"/>
              <a:ext cx="400357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1460C39-731C-594E-9F44-BEC59CB13CBF}"/>
                </a:ext>
              </a:extLst>
            </p:cNvPr>
            <p:cNvCxnSpPr>
              <a:cxnSpLocks/>
            </p:cNvCxnSpPr>
            <p:nvPr/>
          </p:nvCxnSpPr>
          <p:spPr>
            <a:xfrm>
              <a:off x="7184284" y="2647560"/>
              <a:ext cx="400357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E26FF4-EB79-554E-B3C0-D19E19066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81" b="57334"/>
            <a:stretch/>
          </p:blipFill>
          <p:spPr>
            <a:xfrm>
              <a:off x="1491185" y="1781672"/>
              <a:ext cx="9151684" cy="19604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43DF46-5A76-E841-9582-44EB5DF4488B}"/>
                </a:ext>
              </a:extLst>
            </p:cNvPr>
            <p:cNvSpPr/>
            <p:nvPr/>
          </p:nvSpPr>
          <p:spPr>
            <a:xfrm>
              <a:off x="3484979" y="2121258"/>
              <a:ext cx="734518" cy="1512000"/>
            </a:xfrm>
            <a:prstGeom prst="rect">
              <a:avLst/>
            </a:prstGeom>
            <a:noFill/>
            <a:ln w="19050"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5C684B-2C1E-8447-A651-BC4584F93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2" t="40465" r="53754" b="27247"/>
            <a:stretch/>
          </p:blipFill>
          <p:spPr>
            <a:xfrm>
              <a:off x="2040065" y="3742105"/>
              <a:ext cx="3823854" cy="22143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5735D5-8965-FA44-B2BA-78A00227A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3068" y="3616633"/>
              <a:ext cx="1311911" cy="243212"/>
            </a:xfrm>
            <a:prstGeom prst="line">
              <a:avLst/>
            </a:prstGeom>
            <a:ln w="15875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8B37D7-1A28-2D42-8E72-0DD39D5C0E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2407" y="3616635"/>
              <a:ext cx="1451883" cy="234319"/>
            </a:xfrm>
            <a:prstGeom prst="line">
              <a:avLst/>
            </a:prstGeom>
            <a:ln w="15875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E6175A-D93C-1D4B-9EC0-B847DF88D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563" t="41505" r="1535" b="27247"/>
            <a:stretch/>
          </p:blipFill>
          <p:spPr>
            <a:xfrm>
              <a:off x="5984484" y="3813415"/>
              <a:ext cx="4658385" cy="214300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F23FE2-33F6-F84A-A183-D6BA4009FB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19498" y="3620080"/>
              <a:ext cx="6064689" cy="193335"/>
            </a:xfrm>
            <a:prstGeom prst="line">
              <a:avLst/>
            </a:prstGeom>
            <a:ln w="15875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886EA7-6006-3C43-A789-571439CE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8969" y="4849262"/>
              <a:ext cx="278058" cy="2"/>
            </a:xfrm>
            <a:prstGeom prst="straightConnector1">
              <a:avLst/>
            </a:prstGeom>
            <a:ln w="44450">
              <a:solidFill>
                <a:srgbClr val="FF9E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8B144E-802C-8643-95C8-DB98C7EC6964}"/>
              </a:ext>
            </a:extLst>
          </p:cNvPr>
          <p:cNvSpPr txBox="1"/>
          <p:nvPr/>
        </p:nvSpPr>
        <p:spPr>
          <a:xfrm>
            <a:off x="8419171" y="49080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+mj-lt"/>
              </a:rPr>
              <a:t>[Zhao and Snoek. CVPR 2019]</a:t>
            </a:r>
          </a:p>
        </p:txBody>
      </p:sp>
    </p:spTree>
    <p:extLst>
      <p:ext uri="{BB962C8B-B14F-4D97-AF65-F5344CB8AC3E}">
        <p14:creationId xmlns:p14="http://schemas.microsoft.com/office/powerpoint/2010/main" val="773459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94B4-6181-CA4D-A3C4-4B1A189F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2] Modulation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1BB9-EBFA-404B-8CF1-8C5F3299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3711498" cy="464245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flow stream to highlight interesting regions in RGB stream.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0AFA5-6342-2A4E-A72C-21ECCA90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701F-BECD-6F4C-9D45-27FACC79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911B9-9AA5-804F-8A49-1E106CE88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772" y="1684453"/>
            <a:ext cx="7143589" cy="42591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4A5256-BF9A-F348-A3EE-4317E301EA91}"/>
              </a:ext>
            </a:extLst>
          </p:cNvPr>
          <p:cNvSpPr/>
          <p:nvPr/>
        </p:nvSpPr>
        <p:spPr>
          <a:xfrm>
            <a:off x="5861204" y="5195539"/>
            <a:ext cx="241300" cy="546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DE906C-7351-2140-9AFC-0AB06B9D7DB5}"/>
              </a:ext>
            </a:extLst>
          </p:cNvPr>
          <p:cNvSpPr/>
          <p:nvPr/>
        </p:nvSpPr>
        <p:spPr>
          <a:xfrm>
            <a:off x="8730995" y="5142688"/>
            <a:ext cx="286624" cy="5989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BE28BE-D26C-2E45-BB9E-59BE6858243B}"/>
              </a:ext>
            </a:extLst>
          </p:cNvPr>
          <p:cNvSpPr/>
          <p:nvPr/>
        </p:nvSpPr>
        <p:spPr>
          <a:xfrm>
            <a:off x="8100030" y="5115231"/>
            <a:ext cx="286624" cy="5989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6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34CE-87BE-C947-8A2F-9920718F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3] 3D 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E560F-B286-FA4D-8C8D-7FF32849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filters that move locally in space AND time.</a:t>
            </a:r>
          </a:p>
          <a:p>
            <a:r>
              <a:rPr lang="en-US" dirty="0"/>
              <a:t>Treat the temporal dimension as another spatial dimension.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DE37-41CF-E54A-BBB2-E1EFA567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DA91-D2C7-3043-BDF5-F1D992E3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A7063-FABF-4349-B8CE-A00A7749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26" y="3401741"/>
            <a:ext cx="7702747" cy="219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2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68ED-58FC-EB46-A4B1-659CE390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3] 3D 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8F0E0-FC36-C04A-A913-973B21BFB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5283820" cy="464245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Input: W x H x T x C</a:t>
            </a:r>
            <a:r>
              <a:rPr lang="en-US" baseline="-25000" dirty="0"/>
              <a:t>1</a:t>
            </a:r>
            <a:endParaRPr lang="en-US" dirty="0"/>
          </a:p>
          <a:p>
            <a:endParaRPr lang="en-US" dirty="0"/>
          </a:p>
          <a:p>
            <a:r>
              <a:rPr lang="en-US" dirty="0"/>
              <a:t>Kernel size: K x K x K</a:t>
            </a:r>
          </a:p>
          <a:p>
            <a:endParaRPr lang="en-US" dirty="0"/>
          </a:p>
          <a:p>
            <a:r>
              <a:rPr lang="en-US" dirty="0"/>
              <a:t>Output for C</a:t>
            </a:r>
            <a:r>
              <a:rPr lang="en-US" baseline="-25000" dirty="0"/>
              <a:t>2</a:t>
            </a:r>
            <a:r>
              <a:rPr lang="en-US" dirty="0"/>
              <a:t> kernels?</a:t>
            </a:r>
          </a:p>
          <a:p>
            <a:r>
              <a:rPr lang="en-US" dirty="0"/>
              <a:t>W x H x T x C</a:t>
            </a:r>
            <a:r>
              <a:rPr lang="en-US" baseline="-2500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4AC2C-0CED-2D46-A681-7FE54869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A7F0B-F0E7-3E4B-AD3D-DAFF1B7B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17</a:t>
            </a:fld>
            <a:endParaRPr lang="en-US"/>
          </a:p>
        </p:txBody>
      </p:sp>
      <p:pic>
        <p:nvPicPr>
          <p:cNvPr id="7" name="Google Shape;785;p124">
            <a:extLst>
              <a:ext uri="{FF2B5EF4-FFF2-40B4-BE49-F238E27FC236}">
                <a16:creationId xmlns:a16="http://schemas.microsoft.com/office/drawing/2014/main" id="{C83E5EBD-A5B8-504E-A9C7-99D800ED77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8564" y="2565984"/>
            <a:ext cx="4821503" cy="2579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29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B25-D54E-5144-9965-3E7F779A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3] Channel and time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377E-DA24-964B-A98B-651C93CC9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5589787" cy="464245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2D convolution: locally in width and height, along all channels.</a:t>
            </a:r>
          </a:p>
          <a:p>
            <a:endParaRPr lang="en-US" dirty="0"/>
          </a:p>
          <a:p>
            <a:r>
              <a:rPr lang="en-US" dirty="0"/>
              <a:t>3D convolution: locally in width, height, and time, along all channels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2F179-7ECA-DE4F-A147-E4E90FB7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D1E74-EF96-C844-A823-503F4516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18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06BBD8-CBD1-3A45-B5E2-2189CD8AC55C}"/>
              </a:ext>
            </a:extLst>
          </p:cNvPr>
          <p:cNvGrpSpPr/>
          <p:nvPr/>
        </p:nvGrpSpPr>
        <p:grpSpPr>
          <a:xfrm>
            <a:off x="6398621" y="1974988"/>
            <a:ext cx="4955179" cy="4008300"/>
            <a:chOff x="1874046" y="1017725"/>
            <a:chExt cx="4955179" cy="4008300"/>
          </a:xfrm>
        </p:grpSpPr>
        <p:sp>
          <p:nvSpPr>
            <p:cNvPr id="7" name="Google Shape;808;p127">
              <a:extLst>
                <a:ext uri="{FF2B5EF4-FFF2-40B4-BE49-F238E27FC236}">
                  <a16:creationId xmlns:a16="http://schemas.microsoft.com/office/drawing/2014/main" id="{306CFDF0-1481-7F4B-AA32-FE98410DA523}"/>
                </a:ext>
              </a:extLst>
            </p:cNvPr>
            <p:cNvSpPr/>
            <p:nvPr/>
          </p:nvSpPr>
          <p:spPr>
            <a:xfrm>
              <a:off x="3902050" y="1215150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9;p127">
              <a:extLst>
                <a:ext uri="{FF2B5EF4-FFF2-40B4-BE49-F238E27FC236}">
                  <a16:creationId xmlns:a16="http://schemas.microsoft.com/office/drawing/2014/main" id="{9A106F21-A90F-9A42-8C87-BF84A167C6D2}"/>
                </a:ext>
              </a:extLst>
            </p:cNvPr>
            <p:cNvSpPr/>
            <p:nvPr/>
          </p:nvSpPr>
          <p:spPr>
            <a:xfrm>
              <a:off x="3902050" y="2263575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10;p127">
              <a:extLst>
                <a:ext uri="{FF2B5EF4-FFF2-40B4-BE49-F238E27FC236}">
                  <a16:creationId xmlns:a16="http://schemas.microsoft.com/office/drawing/2014/main" id="{A345E150-7763-9148-90FD-62B9CAF1E60F}"/>
                </a:ext>
              </a:extLst>
            </p:cNvPr>
            <p:cNvSpPr/>
            <p:nvPr/>
          </p:nvSpPr>
          <p:spPr>
            <a:xfrm>
              <a:off x="3825850" y="3350900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11;p127">
              <a:extLst>
                <a:ext uri="{FF2B5EF4-FFF2-40B4-BE49-F238E27FC236}">
                  <a16:creationId xmlns:a16="http://schemas.microsoft.com/office/drawing/2014/main" id="{8E9F36B9-B9E7-904E-AC5A-8F5E8F7443B6}"/>
                </a:ext>
              </a:extLst>
            </p:cNvPr>
            <p:cNvSpPr/>
            <p:nvPr/>
          </p:nvSpPr>
          <p:spPr>
            <a:xfrm>
              <a:off x="3825850" y="4246925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2;p127">
              <a:extLst>
                <a:ext uri="{FF2B5EF4-FFF2-40B4-BE49-F238E27FC236}">
                  <a16:creationId xmlns:a16="http://schemas.microsoft.com/office/drawing/2014/main" id="{B15A30D9-B83C-0A4D-A133-AC21E00FC8F6}"/>
                </a:ext>
              </a:extLst>
            </p:cNvPr>
            <p:cNvSpPr/>
            <p:nvPr/>
          </p:nvSpPr>
          <p:spPr>
            <a:xfrm>
              <a:off x="3992475" y="1119675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;p127">
              <a:extLst>
                <a:ext uri="{FF2B5EF4-FFF2-40B4-BE49-F238E27FC236}">
                  <a16:creationId xmlns:a16="http://schemas.microsoft.com/office/drawing/2014/main" id="{776F5EEF-BBED-2F4E-B6A7-E70D571D0FFA}"/>
                </a:ext>
              </a:extLst>
            </p:cNvPr>
            <p:cNvSpPr/>
            <p:nvPr/>
          </p:nvSpPr>
          <p:spPr>
            <a:xfrm>
              <a:off x="3992475" y="2168100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4;p127">
              <a:extLst>
                <a:ext uri="{FF2B5EF4-FFF2-40B4-BE49-F238E27FC236}">
                  <a16:creationId xmlns:a16="http://schemas.microsoft.com/office/drawing/2014/main" id="{27B51C1B-9167-DF45-A83B-DDD5742F554E}"/>
                </a:ext>
              </a:extLst>
            </p:cNvPr>
            <p:cNvSpPr/>
            <p:nvPr/>
          </p:nvSpPr>
          <p:spPr>
            <a:xfrm>
              <a:off x="3916275" y="3255425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15;p127">
              <a:extLst>
                <a:ext uri="{FF2B5EF4-FFF2-40B4-BE49-F238E27FC236}">
                  <a16:creationId xmlns:a16="http://schemas.microsoft.com/office/drawing/2014/main" id="{EC7780F5-10F2-654A-B5CC-4CD3DAEB7962}"/>
                </a:ext>
              </a:extLst>
            </p:cNvPr>
            <p:cNvSpPr/>
            <p:nvPr/>
          </p:nvSpPr>
          <p:spPr>
            <a:xfrm>
              <a:off x="3916275" y="4151450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6;p127">
              <a:extLst>
                <a:ext uri="{FF2B5EF4-FFF2-40B4-BE49-F238E27FC236}">
                  <a16:creationId xmlns:a16="http://schemas.microsoft.com/office/drawing/2014/main" id="{BE4A2F22-F8A2-484C-BF79-4E0EA31FA7E5}"/>
                </a:ext>
              </a:extLst>
            </p:cNvPr>
            <p:cNvSpPr/>
            <p:nvPr/>
          </p:nvSpPr>
          <p:spPr>
            <a:xfrm>
              <a:off x="4091750" y="1017725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7;p127">
              <a:extLst>
                <a:ext uri="{FF2B5EF4-FFF2-40B4-BE49-F238E27FC236}">
                  <a16:creationId xmlns:a16="http://schemas.microsoft.com/office/drawing/2014/main" id="{931B9FBF-9BD2-D546-A02C-44E8096726AF}"/>
                </a:ext>
              </a:extLst>
            </p:cNvPr>
            <p:cNvSpPr/>
            <p:nvPr/>
          </p:nvSpPr>
          <p:spPr>
            <a:xfrm>
              <a:off x="4091750" y="2066150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8;p127">
              <a:extLst>
                <a:ext uri="{FF2B5EF4-FFF2-40B4-BE49-F238E27FC236}">
                  <a16:creationId xmlns:a16="http://schemas.microsoft.com/office/drawing/2014/main" id="{81D862DC-77AF-5D41-90A1-F3CF4003E070}"/>
                </a:ext>
              </a:extLst>
            </p:cNvPr>
            <p:cNvSpPr/>
            <p:nvPr/>
          </p:nvSpPr>
          <p:spPr>
            <a:xfrm>
              <a:off x="4015550" y="3153475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9;p127">
              <a:extLst>
                <a:ext uri="{FF2B5EF4-FFF2-40B4-BE49-F238E27FC236}">
                  <a16:creationId xmlns:a16="http://schemas.microsoft.com/office/drawing/2014/main" id="{8F071756-5938-B446-9DE8-00256D0D515C}"/>
                </a:ext>
              </a:extLst>
            </p:cNvPr>
            <p:cNvSpPr/>
            <p:nvPr/>
          </p:nvSpPr>
          <p:spPr>
            <a:xfrm>
              <a:off x="4015550" y="4049500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0;p127">
              <a:extLst>
                <a:ext uri="{FF2B5EF4-FFF2-40B4-BE49-F238E27FC236}">
                  <a16:creationId xmlns:a16="http://schemas.microsoft.com/office/drawing/2014/main" id="{AFF553B3-F6B0-D640-ACD4-9BB90B03FC18}"/>
                </a:ext>
              </a:extLst>
            </p:cNvPr>
            <p:cNvSpPr/>
            <p:nvPr/>
          </p:nvSpPr>
          <p:spPr>
            <a:xfrm>
              <a:off x="5950850" y="1936025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1;p127">
              <a:extLst>
                <a:ext uri="{FF2B5EF4-FFF2-40B4-BE49-F238E27FC236}">
                  <a16:creationId xmlns:a16="http://schemas.microsoft.com/office/drawing/2014/main" id="{8C8C5744-D90E-0F4D-A373-91942697D9F7}"/>
                </a:ext>
              </a:extLst>
            </p:cNvPr>
            <p:cNvSpPr/>
            <p:nvPr/>
          </p:nvSpPr>
          <p:spPr>
            <a:xfrm>
              <a:off x="5950850" y="2984450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2;p127">
              <a:extLst>
                <a:ext uri="{FF2B5EF4-FFF2-40B4-BE49-F238E27FC236}">
                  <a16:creationId xmlns:a16="http://schemas.microsoft.com/office/drawing/2014/main" id="{A043DEFF-DDED-BC42-80A4-C10364C52346}"/>
                </a:ext>
              </a:extLst>
            </p:cNvPr>
            <p:cNvSpPr/>
            <p:nvPr/>
          </p:nvSpPr>
          <p:spPr>
            <a:xfrm>
              <a:off x="6050125" y="1834075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3;p127">
              <a:extLst>
                <a:ext uri="{FF2B5EF4-FFF2-40B4-BE49-F238E27FC236}">
                  <a16:creationId xmlns:a16="http://schemas.microsoft.com/office/drawing/2014/main" id="{81A1F9B6-A1FF-004F-B9C7-50AB741D90B0}"/>
                </a:ext>
              </a:extLst>
            </p:cNvPr>
            <p:cNvSpPr/>
            <p:nvPr/>
          </p:nvSpPr>
          <p:spPr>
            <a:xfrm>
              <a:off x="6050125" y="2882500"/>
              <a:ext cx="779100" cy="779100"/>
            </a:xfrm>
            <a:prstGeom prst="rect">
              <a:avLst/>
            </a:prstGeom>
            <a:solidFill>
              <a:srgbClr val="A3A3A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824;p127">
              <a:extLst>
                <a:ext uri="{FF2B5EF4-FFF2-40B4-BE49-F238E27FC236}">
                  <a16:creationId xmlns:a16="http://schemas.microsoft.com/office/drawing/2014/main" id="{39FED9F0-B654-8947-A038-22A15CE92E0C}"/>
                </a:ext>
              </a:extLst>
            </p:cNvPr>
            <p:cNvCxnSpPr/>
            <p:nvPr/>
          </p:nvCxnSpPr>
          <p:spPr>
            <a:xfrm>
              <a:off x="4463200" y="1309000"/>
              <a:ext cx="1823700" cy="770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825;p127">
              <a:extLst>
                <a:ext uri="{FF2B5EF4-FFF2-40B4-BE49-F238E27FC236}">
                  <a16:creationId xmlns:a16="http://schemas.microsoft.com/office/drawing/2014/main" id="{61D35211-0F14-874A-8D62-17C7A2EA4063}"/>
                </a:ext>
              </a:extLst>
            </p:cNvPr>
            <p:cNvSpPr/>
            <p:nvPr/>
          </p:nvSpPr>
          <p:spPr>
            <a:xfrm>
              <a:off x="6286900" y="2066150"/>
              <a:ext cx="97500" cy="1002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826;p127">
              <a:extLst>
                <a:ext uri="{FF2B5EF4-FFF2-40B4-BE49-F238E27FC236}">
                  <a16:creationId xmlns:a16="http://schemas.microsoft.com/office/drawing/2014/main" id="{74EC901D-3C1E-FD49-9998-251A98D6F558}"/>
                </a:ext>
              </a:extLst>
            </p:cNvPr>
            <p:cNvCxnSpPr>
              <a:endCxn id="24" idx="3"/>
            </p:cNvCxnSpPr>
            <p:nvPr/>
          </p:nvCxnSpPr>
          <p:spPr>
            <a:xfrm rot="10800000" flipH="1">
              <a:off x="4463079" y="2151676"/>
              <a:ext cx="1838100" cy="2241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828;p127">
              <a:extLst>
                <a:ext uri="{FF2B5EF4-FFF2-40B4-BE49-F238E27FC236}">
                  <a16:creationId xmlns:a16="http://schemas.microsoft.com/office/drawing/2014/main" id="{7D183B95-941E-314A-83A1-67E86CF3EFBE}"/>
                </a:ext>
              </a:extLst>
            </p:cNvPr>
            <p:cNvCxnSpPr>
              <a:endCxn id="24" idx="4"/>
            </p:cNvCxnSpPr>
            <p:nvPr/>
          </p:nvCxnSpPr>
          <p:spPr>
            <a:xfrm rot="10800000" flipH="1">
              <a:off x="4386850" y="2166350"/>
              <a:ext cx="1948800" cy="1276200"/>
            </a:xfrm>
            <a:prstGeom prst="straightConnector1">
              <a:avLst/>
            </a:prstGeom>
            <a:noFill/>
            <a:ln w="28575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830;p127">
              <a:extLst>
                <a:ext uri="{FF2B5EF4-FFF2-40B4-BE49-F238E27FC236}">
                  <a16:creationId xmlns:a16="http://schemas.microsoft.com/office/drawing/2014/main" id="{5E4DDED6-D901-4246-B03C-44054CE02356}"/>
                </a:ext>
              </a:extLst>
            </p:cNvPr>
            <p:cNvSpPr/>
            <p:nvPr/>
          </p:nvSpPr>
          <p:spPr>
            <a:xfrm rot="10797937">
              <a:off x="4124672" y="1100839"/>
              <a:ext cx="499800" cy="373500"/>
            </a:xfrm>
            <a:prstGeom prst="cube">
              <a:avLst>
                <a:gd name="adj" fmla="val 5688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1;p127">
              <a:extLst>
                <a:ext uri="{FF2B5EF4-FFF2-40B4-BE49-F238E27FC236}">
                  <a16:creationId xmlns:a16="http://schemas.microsoft.com/office/drawing/2014/main" id="{F58610EA-70D9-0C43-BED2-FF29305592A8}"/>
                </a:ext>
              </a:extLst>
            </p:cNvPr>
            <p:cNvSpPr/>
            <p:nvPr/>
          </p:nvSpPr>
          <p:spPr>
            <a:xfrm rot="10797937">
              <a:off x="4124672" y="2178202"/>
              <a:ext cx="499800" cy="373500"/>
            </a:xfrm>
            <a:prstGeom prst="cube">
              <a:avLst>
                <a:gd name="adj" fmla="val 5688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2;p127">
              <a:extLst>
                <a:ext uri="{FF2B5EF4-FFF2-40B4-BE49-F238E27FC236}">
                  <a16:creationId xmlns:a16="http://schemas.microsoft.com/office/drawing/2014/main" id="{C3632523-78C9-0449-86ED-4B343D0DC87F}"/>
                </a:ext>
              </a:extLst>
            </p:cNvPr>
            <p:cNvSpPr/>
            <p:nvPr/>
          </p:nvSpPr>
          <p:spPr>
            <a:xfrm rot="10797937">
              <a:off x="4071555" y="3265756"/>
              <a:ext cx="499800" cy="373500"/>
            </a:xfrm>
            <a:prstGeom prst="cube">
              <a:avLst>
                <a:gd name="adj" fmla="val 5688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3;p127">
              <a:extLst>
                <a:ext uri="{FF2B5EF4-FFF2-40B4-BE49-F238E27FC236}">
                  <a16:creationId xmlns:a16="http://schemas.microsoft.com/office/drawing/2014/main" id="{A520BF30-3669-1F45-AEE5-B3E8CD9239EF}"/>
                </a:ext>
              </a:extLst>
            </p:cNvPr>
            <p:cNvSpPr/>
            <p:nvPr/>
          </p:nvSpPr>
          <p:spPr>
            <a:xfrm rot="-1971055">
              <a:off x="3772226" y="1808708"/>
              <a:ext cx="499949" cy="120661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" name="Google Shape;834;p127">
              <a:extLst>
                <a:ext uri="{FF2B5EF4-FFF2-40B4-BE49-F238E27FC236}">
                  <a16:creationId xmlns:a16="http://schemas.microsoft.com/office/drawing/2014/main" id="{7038507F-864E-A041-9D73-AE6EC44F4729}"/>
                </a:ext>
              </a:extLst>
            </p:cNvPr>
            <p:cNvCxnSpPr/>
            <p:nvPr/>
          </p:nvCxnSpPr>
          <p:spPr>
            <a:xfrm>
              <a:off x="2515375" y="1309000"/>
              <a:ext cx="17700" cy="3036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" name="Google Shape;835;p127">
              <a:extLst>
                <a:ext uri="{FF2B5EF4-FFF2-40B4-BE49-F238E27FC236}">
                  <a16:creationId xmlns:a16="http://schemas.microsoft.com/office/drawing/2014/main" id="{3A840322-E0BB-0541-9C00-C7AC183F5474}"/>
                </a:ext>
              </a:extLst>
            </p:cNvPr>
            <p:cNvSpPr txBox="1"/>
            <p:nvPr/>
          </p:nvSpPr>
          <p:spPr>
            <a:xfrm>
              <a:off x="3145038" y="1757000"/>
              <a:ext cx="7062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channel</a:t>
              </a:r>
              <a:endParaRPr sz="1000"/>
            </a:p>
          </p:txBody>
        </p:sp>
        <p:sp>
          <p:nvSpPr>
            <p:cNvPr id="33" name="Google Shape;836;p127">
              <a:extLst>
                <a:ext uri="{FF2B5EF4-FFF2-40B4-BE49-F238E27FC236}">
                  <a16:creationId xmlns:a16="http://schemas.microsoft.com/office/drawing/2014/main" id="{06777134-6260-D24A-9AC7-1ED1A14CEFB4}"/>
                </a:ext>
              </a:extLst>
            </p:cNvPr>
            <p:cNvSpPr txBox="1"/>
            <p:nvPr/>
          </p:nvSpPr>
          <p:spPr>
            <a:xfrm>
              <a:off x="1874046" y="2252900"/>
              <a:ext cx="4998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Time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270972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36E3-90E4-6F46-9214-934A4AE9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EAE3-F25D-9E4F-9C5F-2878B0D38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Assistant Professor at University of Amsterdam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Formerly at </a:t>
            </a:r>
            <a:r>
              <a:rPr lang="en-US" dirty="0" err="1"/>
              <a:t>UvA</a:t>
            </a:r>
            <a:r>
              <a:rPr lang="en-US" dirty="0"/>
              <a:t> (PhD, postdoc) and Columbia University (visiting).</a:t>
            </a:r>
          </a:p>
          <a:p>
            <a:endParaRPr lang="en-US" dirty="0"/>
          </a:p>
          <a:p>
            <a:r>
              <a:rPr lang="en-US" dirty="0"/>
              <a:t>Research interests in action understanding and deep learning for vision.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1A9F1-6F9D-1E4F-881E-05C1C9D7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6B129-C218-854B-80B9-1DE355FF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A1776-F03D-8B4F-ABC6-5B86B81B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43" y="4053028"/>
            <a:ext cx="2037714" cy="2089375"/>
          </a:xfrm>
          <a:prstGeom prst="rect">
            <a:avLst/>
          </a:prstGeom>
        </p:spPr>
      </p:pic>
      <p:pic>
        <p:nvPicPr>
          <p:cNvPr id="7" name="Picture 6" descr="F:\Dropbox\tubeVisualisations\dive1_visOut_trajTube.gif">
            <a:extLst>
              <a:ext uri="{FF2B5EF4-FFF2-40B4-BE49-F238E27FC236}">
                <a16:creationId xmlns:a16="http://schemas.microsoft.com/office/drawing/2014/main" id="{CBB19004-28F3-6C41-A308-701059C10D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69" y="4053028"/>
            <a:ext cx="2767479" cy="202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98BC823-AFF7-3E4D-BEFB-D931FA48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</p:spTree>
    <p:extLst>
      <p:ext uri="{BB962C8B-B14F-4D97-AF65-F5344CB8AC3E}">
        <p14:creationId xmlns:p14="http://schemas.microsoft.com/office/powerpoint/2010/main" val="1365102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E6E8-6391-8B49-B1C5-B0DCF6F2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3] Inflated 3D (I3D)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F52E-AA1B-154B-B56A-2AED707A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 for action recognition.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Two-stream 3D </a:t>
            </a:r>
            <a:r>
              <a:rPr lang="en-US" dirty="0" err="1"/>
              <a:t>ConvNet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Inflate network architecture</a:t>
            </a:r>
          </a:p>
          <a:p>
            <a:r>
              <a:rPr lang="en-US" dirty="0"/>
              <a:t>     and weights from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Pre-training on ImageNet.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Pre-training on Kinetics.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28480-C9A9-0F40-8827-72756DCC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0019B-034C-954F-9A3D-3C52CEE4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19</a:t>
            </a:fld>
            <a:endParaRPr lang="en-US"/>
          </a:p>
        </p:txBody>
      </p:sp>
      <p:pic>
        <p:nvPicPr>
          <p:cNvPr id="7" name="Google Shape;1018;p141">
            <a:extLst>
              <a:ext uri="{FF2B5EF4-FFF2-40B4-BE49-F238E27FC236}">
                <a16:creationId xmlns:a16="http://schemas.microsoft.com/office/drawing/2014/main" id="{93F9C264-EDDC-E948-95A1-C30FEE6E2F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7827" y="2375208"/>
            <a:ext cx="6601398" cy="33321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907B1-DC90-7F4F-BF08-365BC1CBBF2A}"/>
              </a:ext>
            </a:extLst>
          </p:cNvPr>
          <p:cNvSpPr txBox="1"/>
          <p:nvPr/>
        </p:nvSpPr>
        <p:spPr>
          <a:xfrm>
            <a:off x="8153400" y="49080"/>
            <a:ext cx="395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Carreira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and Zisserman. CVPR 2017]</a:t>
            </a:r>
          </a:p>
        </p:txBody>
      </p:sp>
    </p:spTree>
    <p:extLst>
      <p:ext uri="{BB962C8B-B14F-4D97-AF65-F5344CB8AC3E}">
        <p14:creationId xmlns:p14="http://schemas.microsoft.com/office/powerpoint/2010/main" val="272100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DA58-160F-C74C-8517-36EE90E5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[Gen 3] (2+1D)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D65F-0B09-0B43-8E13-B0FA7923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into space-then-time for fewer parameters and computation.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3AC09-B2BF-4042-A51F-DC0D7498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B011D-0602-4A4A-AEBD-ED613378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20</a:t>
            </a:fld>
            <a:endParaRPr lang="en-US"/>
          </a:p>
        </p:txBody>
      </p:sp>
      <p:pic>
        <p:nvPicPr>
          <p:cNvPr id="7" name="Google Shape;1033;p143">
            <a:extLst>
              <a:ext uri="{FF2B5EF4-FFF2-40B4-BE49-F238E27FC236}">
                <a16:creationId xmlns:a16="http://schemas.microsoft.com/office/drawing/2014/main" id="{9C0D130F-14FB-C24D-BC5A-561D37B31E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678"/>
          <a:stretch/>
        </p:blipFill>
        <p:spPr>
          <a:xfrm>
            <a:off x="1100666" y="2504728"/>
            <a:ext cx="6272850" cy="32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34;p143">
            <a:extLst>
              <a:ext uri="{FF2B5EF4-FFF2-40B4-BE49-F238E27FC236}">
                <a16:creationId xmlns:a16="http://schemas.microsoft.com/office/drawing/2014/main" id="{299F66FE-917E-B940-8EE3-6FF8B47EA6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982" y="2721705"/>
            <a:ext cx="3186725" cy="2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63A89-7F4B-FF4B-BC36-CCAB5DC57746}"/>
              </a:ext>
            </a:extLst>
          </p:cNvPr>
          <p:cNvSpPr txBox="1"/>
          <p:nvPr/>
        </p:nvSpPr>
        <p:spPr>
          <a:xfrm>
            <a:off x="8419171" y="49080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+mj-lt"/>
              </a:rPr>
              <a:t>[Tran et al. CVPR 2018]</a:t>
            </a:r>
          </a:p>
        </p:txBody>
      </p:sp>
    </p:spTree>
    <p:extLst>
      <p:ext uri="{BB962C8B-B14F-4D97-AF65-F5344CB8AC3E}">
        <p14:creationId xmlns:p14="http://schemas.microsoft.com/office/powerpoint/2010/main" val="75566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1AB7-C114-144F-84CE-E7D52D13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08CD1-1903-7E48-A3BF-0E055D67F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30" y="1428481"/>
            <a:ext cx="4504765" cy="482548"/>
          </a:xfrm>
        </p:spPr>
        <p:txBody>
          <a:bodyPr/>
          <a:lstStyle/>
          <a:p>
            <a:pPr algn="ctr"/>
            <a:r>
              <a:rPr lang="en-US" dirty="0"/>
              <a:t>Recurrent video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54A5D-AE5B-EB41-A482-3273E739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0388B-719C-B74A-8000-6E9E55BF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2DE5B2-DDA3-EF46-82FC-0A4F3CA14402}"/>
              </a:ext>
            </a:extLst>
          </p:cNvPr>
          <p:cNvSpPr txBox="1">
            <a:spLocks/>
          </p:cNvSpPr>
          <p:nvPr/>
        </p:nvSpPr>
        <p:spPr>
          <a:xfrm>
            <a:off x="6710083" y="1435899"/>
            <a:ext cx="4782670" cy="48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RankPooling</a:t>
            </a:r>
            <a:r>
              <a:rPr lang="en-US" dirty="0"/>
              <a:t> / dynamic images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AA7C4A-0933-3346-B380-60E1C13B6576}"/>
              </a:ext>
            </a:extLst>
          </p:cNvPr>
          <p:cNvSpPr txBox="1">
            <a:spLocks/>
          </p:cNvSpPr>
          <p:nvPr/>
        </p:nvSpPr>
        <p:spPr>
          <a:xfrm>
            <a:off x="551330" y="3941721"/>
            <a:ext cx="4504765" cy="48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Non-local approaches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88494D-A25A-3842-83FD-8D83C7DFAC7E}"/>
              </a:ext>
            </a:extLst>
          </p:cNvPr>
          <p:cNvSpPr txBox="1">
            <a:spLocks/>
          </p:cNvSpPr>
          <p:nvPr/>
        </p:nvSpPr>
        <p:spPr>
          <a:xfrm>
            <a:off x="6849035" y="3941721"/>
            <a:ext cx="4504765" cy="48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Hybrid approaches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F04D3-EE49-6140-8FC5-C9A00178CAF7}"/>
              </a:ext>
            </a:extLst>
          </p:cNvPr>
          <p:cNvSpPr txBox="1">
            <a:spLocks/>
          </p:cNvSpPr>
          <p:nvPr/>
        </p:nvSpPr>
        <p:spPr>
          <a:xfrm>
            <a:off x="551329" y="1826484"/>
            <a:ext cx="4504765" cy="48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[</a:t>
            </a:r>
            <a:r>
              <a:rPr lang="en-US" sz="1400" dirty="0" err="1"/>
              <a:t>Veeriak</a:t>
            </a:r>
            <a:r>
              <a:rPr lang="en-US" sz="1400" dirty="0"/>
              <a:t> et al. ICCV 2015]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275291-644D-E74B-BB39-917F634A991C}"/>
              </a:ext>
            </a:extLst>
          </p:cNvPr>
          <p:cNvSpPr txBox="1">
            <a:spLocks/>
          </p:cNvSpPr>
          <p:nvPr/>
        </p:nvSpPr>
        <p:spPr>
          <a:xfrm>
            <a:off x="6849035" y="1826484"/>
            <a:ext cx="4504765" cy="48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[Bilen et al. CVPR 2016]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61FF7C-1EEB-DE40-8974-94E4452B5209}"/>
              </a:ext>
            </a:extLst>
          </p:cNvPr>
          <p:cNvSpPr txBox="1">
            <a:spLocks/>
          </p:cNvSpPr>
          <p:nvPr/>
        </p:nvSpPr>
        <p:spPr>
          <a:xfrm>
            <a:off x="6849034" y="4327637"/>
            <a:ext cx="4504765" cy="48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[</a:t>
            </a:r>
            <a:r>
              <a:rPr lang="en-US" sz="1400" dirty="0" err="1"/>
              <a:t>Nicolicioiu</a:t>
            </a:r>
            <a:r>
              <a:rPr lang="en-US" sz="1400" dirty="0"/>
              <a:t> and Duta. NeurIPS 2019]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5850B6-F238-174B-BBA4-8D67DF2AE7C2}"/>
              </a:ext>
            </a:extLst>
          </p:cNvPr>
          <p:cNvSpPr txBox="1">
            <a:spLocks/>
          </p:cNvSpPr>
          <p:nvPr/>
        </p:nvSpPr>
        <p:spPr>
          <a:xfrm>
            <a:off x="551329" y="4339724"/>
            <a:ext cx="4504765" cy="48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[Wang et al. CVPR 2018]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9D77B-E7B3-E44F-BDE8-4E068A51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71" y="2142145"/>
            <a:ext cx="2651029" cy="1680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324EAE-541B-A748-A932-7849189C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48" y="2133487"/>
            <a:ext cx="2574409" cy="18361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D853CB-B7EF-A74E-9ADD-61C46FED6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194" y="4689561"/>
            <a:ext cx="3838444" cy="1753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D6E2BA-3104-6144-851A-4B0F595B3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40" y="4686310"/>
            <a:ext cx="3037742" cy="18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8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EB73-1F6B-4C44-BA40-2B96858C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representing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3122-F460-7F48-8111-F7D433D89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Time as a separate dimension.</a:t>
            </a:r>
          </a:p>
          <a:p>
            <a:endParaRPr lang="en-US" dirty="0"/>
          </a:p>
          <a:p>
            <a:r>
              <a:rPr lang="en-US" dirty="0"/>
              <a:t>Recognizing actions versus context.</a:t>
            </a:r>
          </a:p>
          <a:p>
            <a:endParaRPr lang="en-US" dirty="0"/>
          </a:p>
          <a:p>
            <a:r>
              <a:rPr lang="en-US" dirty="0"/>
              <a:t>Videos as graphs.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3FFD5-F03D-7B4C-BF1E-19702062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6F985-C0E1-FF4F-90AB-334E4CF7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A610-2F47-B043-8251-A7BAD18C7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91" t="83370" r="11481" b="10443"/>
          <a:stretch/>
        </p:blipFill>
        <p:spPr>
          <a:xfrm>
            <a:off x="6950650" y="1903842"/>
            <a:ext cx="2405500" cy="14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6BFCA-858E-4245-AEF9-5261214C0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91" t="83370" r="11481" b="10443"/>
          <a:stretch/>
        </p:blipFill>
        <p:spPr>
          <a:xfrm>
            <a:off x="6967100" y="3933842"/>
            <a:ext cx="2405500" cy="147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0CB62-4E43-C547-B7E6-5DA1CA8CE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91" t="83370" r="11481" b="10443"/>
          <a:stretch/>
        </p:blipFill>
        <p:spPr>
          <a:xfrm>
            <a:off x="9575802" y="3945430"/>
            <a:ext cx="2405500" cy="1471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FABE8-8D26-F841-855C-294103D2FADB}"/>
              </a:ext>
            </a:extLst>
          </p:cNvPr>
          <p:cNvSpPr txBox="1"/>
          <p:nvPr/>
        </p:nvSpPr>
        <p:spPr>
          <a:xfrm>
            <a:off x="6934200" y="153451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Normal videos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36D2D-866B-9142-9D7B-D3581B03DDED}"/>
              </a:ext>
            </a:extLst>
          </p:cNvPr>
          <p:cNvSpPr txBox="1"/>
          <p:nvPr/>
        </p:nvSpPr>
        <p:spPr>
          <a:xfrm>
            <a:off x="9524166" y="153451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No 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9E81D-55EA-4144-9F27-F7D6A8C2C3D0}"/>
              </a:ext>
            </a:extLst>
          </p:cNvPr>
          <p:cNvSpPr txBox="1"/>
          <p:nvPr/>
        </p:nvSpPr>
        <p:spPr>
          <a:xfrm>
            <a:off x="6967100" y="356451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No actor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D351A-BE2E-F247-B22F-0A5ACE61C0D2}"/>
              </a:ext>
            </a:extLst>
          </p:cNvPr>
          <p:cNvSpPr txBox="1"/>
          <p:nvPr/>
        </p:nvSpPr>
        <p:spPr>
          <a:xfrm>
            <a:off x="9559352" y="35760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Other actor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F24668-F2FD-4847-B37A-4AAB56FDF814}"/>
              </a:ext>
            </a:extLst>
          </p:cNvPr>
          <p:cNvSpPr/>
          <p:nvPr/>
        </p:nvSpPr>
        <p:spPr>
          <a:xfrm>
            <a:off x="9524166" y="1903842"/>
            <a:ext cx="2452564" cy="14714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50D668-8D50-7347-9E1F-144E77051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89" t="84810" r="15823" b="11158"/>
          <a:stretch/>
        </p:blipFill>
        <p:spPr>
          <a:xfrm>
            <a:off x="10282622" y="2196944"/>
            <a:ext cx="662151" cy="9590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1DA5A5-D37A-6845-9701-6826DD2BEB0C}"/>
              </a:ext>
            </a:extLst>
          </p:cNvPr>
          <p:cNvSpPr/>
          <p:nvPr/>
        </p:nvSpPr>
        <p:spPr>
          <a:xfrm>
            <a:off x="7630852" y="4190065"/>
            <a:ext cx="641131" cy="1108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E61FAE-3F39-C84B-8963-A2EA6933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7" t="76972" r="59398" b="19052"/>
          <a:stretch/>
        </p:blipFill>
        <p:spPr>
          <a:xfrm>
            <a:off x="10244469" y="4238531"/>
            <a:ext cx="630620" cy="9590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416A36-56C3-ED4F-85A2-BD02108E6915}"/>
              </a:ext>
            </a:extLst>
          </p:cNvPr>
          <p:cNvSpPr txBox="1"/>
          <p:nvPr/>
        </p:nvSpPr>
        <p:spPr>
          <a:xfrm>
            <a:off x="7027333" y="5530632"/>
            <a:ext cx="4935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When trained on videos, which setting works best?</a:t>
            </a:r>
          </a:p>
          <a:p>
            <a:pPr algn="ctr"/>
            <a:r>
              <a:rPr lang="en-US" dirty="0">
                <a:latin typeface="+mj-lt"/>
              </a:rPr>
              <a:t>And which one worst?</a:t>
            </a:r>
          </a:p>
        </p:txBody>
      </p:sp>
    </p:spTree>
    <p:extLst>
      <p:ext uri="{BB962C8B-B14F-4D97-AF65-F5344CB8AC3E}">
        <p14:creationId xmlns:p14="http://schemas.microsoft.com/office/powerpoint/2010/main" val="434868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B38F-9F4A-D44A-A17C-202FEDBC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9E0A2-44FD-A549-BE91-89F0357E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Action and video understanding without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15A0-60E4-014A-B045-A7DB245E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077C-62DD-1840-B876-B571E7001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8ACD-6CB0-2B4F-9B5C-C56C711B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73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C0F4-CF59-AE4B-AC8B-9F8FDBA1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action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ECB4E-A2AD-4048-8CC4-7730EE47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8" y="4199860"/>
            <a:ext cx="5126665" cy="1849512"/>
          </a:xfrm>
        </p:spPr>
        <p:txBody>
          <a:bodyPr/>
          <a:lstStyle/>
          <a:p>
            <a:r>
              <a:rPr lang="en-US" dirty="0"/>
              <a:t>How do we know if this is playing tennis without video examples?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E909B-6271-CB4D-849D-D526E3A5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F5677-9D4C-034A-9A32-66883570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7F67E-9EE6-0647-B20D-21D57178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D6F15-EA6F-2A44-A4AF-42F80E995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91" t="83370" r="11481" b="10443"/>
          <a:stretch/>
        </p:blipFill>
        <p:spPr>
          <a:xfrm>
            <a:off x="1773480" y="2435470"/>
            <a:ext cx="2405500" cy="14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F2F13-D07E-824F-B04F-59650973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85" y="2073275"/>
            <a:ext cx="5510870" cy="3329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2A274B-799D-F142-AD60-5EB09D7BFE5B}"/>
              </a:ext>
            </a:extLst>
          </p:cNvPr>
          <p:cNvSpPr txBox="1"/>
          <p:nvPr/>
        </p:nvSpPr>
        <p:spPr>
          <a:xfrm>
            <a:off x="8419171" y="49080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+mj-lt"/>
              </a:rPr>
              <a:t>[Plot from Zeynep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Akata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2729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FD37-FB61-6B46-ACE7-09026BCE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approaches to zero-shot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057CF-8F5C-5841-9852-B6231743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606B0-4EE8-6C4A-9CAB-78EB79B9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C6B2-EF79-F44E-BBFB-F8B32A88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9E3EED-5571-6A44-ABD9-0CD012CA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92" y="1665303"/>
            <a:ext cx="3468065" cy="4046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16165-2C23-3446-A000-1FB10AD8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40" y="2280212"/>
            <a:ext cx="6138319" cy="2777361"/>
          </a:xfrm>
          <a:prstGeom prst="rect">
            <a:avLst/>
          </a:prstGeom>
        </p:spPr>
      </p:pic>
      <p:sp>
        <p:nvSpPr>
          <p:cNvPr id="9" name="Text Box 20">
            <a:extLst>
              <a:ext uri="{FF2B5EF4-FFF2-40B4-BE49-F238E27FC236}">
                <a16:creationId xmlns:a16="http://schemas.microsoft.com/office/drawing/2014/main" id="{60281C7F-C0A9-FB46-A220-43603AD6E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106" y="6009676"/>
            <a:ext cx="38685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dirty="0">
                <a:solidFill>
                  <a:schemeClr val="accent2"/>
                </a:solidFill>
              </a:rPr>
              <a:t>[Wang et al. AAAI 2016]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42942074-BB68-9D41-AEB8-4636C680E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5531" y="6009675"/>
            <a:ext cx="38685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dirty="0">
                <a:solidFill>
                  <a:schemeClr val="accent2"/>
                </a:solidFill>
              </a:rPr>
              <a:t>[</a:t>
            </a:r>
            <a:r>
              <a:rPr lang="en-US" altLang="en-US" sz="1400" dirty="0" err="1">
                <a:solidFill>
                  <a:schemeClr val="accent2"/>
                </a:solidFill>
              </a:rPr>
              <a:t>Mensink</a:t>
            </a:r>
            <a:r>
              <a:rPr lang="en-US" altLang="en-US" sz="1400" dirty="0">
                <a:solidFill>
                  <a:schemeClr val="accent2"/>
                </a:solidFill>
              </a:rPr>
              <a:t> et al. CVPR 2014]</a:t>
            </a:r>
          </a:p>
        </p:txBody>
      </p:sp>
    </p:spTree>
    <p:extLst>
      <p:ext uri="{BB962C8B-B14F-4D97-AF65-F5344CB8AC3E}">
        <p14:creationId xmlns:p14="http://schemas.microsoft.com/office/powerpoint/2010/main" val="2641798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2515-63DD-094B-85C7-D52FFA00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objects and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AC6D-388E-1F40-9470-5EA1285B8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1"/>
            <a:ext cx="10515600" cy="1166160"/>
          </a:xfrm>
        </p:spPr>
        <p:txBody>
          <a:bodyPr/>
          <a:lstStyle/>
          <a:p>
            <a:r>
              <a:rPr lang="en-US" dirty="0"/>
              <a:t>An action involves an actor trying to act on its environment.</a:t>
            </a:r>
          </a:p>
          <a:p>
            <a:r>
              <a:rPr lang="en-US" dirty="0"/>
              <a:t>Objects serve as tools to make changes</a:t>
            </a:r>
            <a:r>
              <a:rPr lang="en-US" b="1" dirty="0"/>
              <a:t>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84245-7777-6C43-B900-06FA21E4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F6B4-829E-6346-BFD7-7FEBAE74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1E19C-732E-E64A-960D-81326783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2" descr="https://lh6.googleusercontent.com/kAg0Zeyezk7Ugj9DX0k4soD3YnR_qtBk6KaJQwEzStA-c6_hpCE9yRqzXYfyZAtmz86UOQszRpm8ePBc4467pDnTlm_QEgJYUkFviklyRQkFdQR-CFup3RvGePhDJPBPPnFccl98mgA">
            <a:extLst>
              <a:ext uri="{FF2B5EF4-FFF2-40B4-BE49-F238E27FC236}">
                <a16:creationId xmlns:a16="http://schemas.microsoft.com/office/drawing/2014/main" id="{1D4730D2-8E43-0C47-A5D3-E513DDE1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46" y="2806583"/>
            <a:ext cx="2975618" cy="238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https://lh3.googleusercontent.com/WWSmUIUWssl6cVt60dt1lr2xfraXr_m4rZIL_RRcfYN6y0zeuQnYWAQ8UOeIHdGp_DJqB-szI2CJF4P2aU7HqFQHHJrohQiQzsVL3D2zF5n3GMMl98OiaLB0OxOSsflmzo5hJJ6iS78">
            <a:extLst>
              <a:ext uri="{FF2B5EF4-FFF2-40B4-BE49-F238E27FC236}">
                <a16:creationId xmlns:a16="http://schemas.microsoft.com/office/drawing/2014/main" id="{025DF488-E49A-324E-BBCA-06DD066C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53" y="2810223"/>
            <a:ext cx="2970810" cy="237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6.googleusercontent.com/ZUGVbsL3FQ1N35TLKwm2ZvK7Qlpb7Vi39mPXFUd7tOJGBOk-wwKoOXqhR9HVui5K8cbsKyePbhNmWcaESC9Xi6FadGntdXTZuXp3NOMQLw6Vuu7CVXSMc9x-U6iyt1x1q_z-K8sPD6A">
            <a:extLst>
              <a:ext uri="{FF2B5EF4-FFF2-40B4-BE49-F238E27FC236}">
                <a16:creationId xmlns:a16="http://schemas.microsoft.com/office/drawing/2014/main" id="{4442861C-0DD5-2244-B3CD-016CF9F0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83" y="2806789"/>
            <a:ext cx="3173443" cy="23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EE9FF3-85D9-1C48-B9B7-58A43A9BC8D8}"/>
              </a:ext>
            </a:extLst>
          </p:cNvPr>
          <p:cNvSpPr txBox="1">
            <a:spLocks/>
          </p:cNvSpPr>
          <p:nvPr/>
        </p:nvSpPr>
        <p:spPr>
          <a:xfrm>
            <a:off x="838200" y="5594530"/>
            <a:ext cx="10515600" cy="655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we recognize and localize actions from objects alone?</a:t>
            </a:r>
          </a:p>
        </p:txBody>
      </p:sp>
    </p:spTree>
    <p:extLst>
      <p:ext uri="{BB962C8B-B14F-4D97-AF65-F5344CB8AC3E}">
        <p14:creationId xmlns:p14="http://schemas.microsoft.com/office/powerpoint/2010/main" val="2520275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D559-D472-1348-8783-7523CA6B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objects to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80A4-B520-9240-90B6-463A9582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4510"/>
            <a:ext cx="4935279" cy="4642453"/>
          </a:xfrm>
        </p:spPr>
        <p:txBody>
          <a:bodyPr/>
          <a:lstStyle/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Pre-train network on images with object annotations.</a:t>
            </a:r>
          </a:p>
          <a:p>
            <a:pPr marL="514350" indent="-514350">
              <a:buAutoNum type="arabicPeriod"/>
            </a:pPr>
            <a:r>
              <a:rPr lang="en-US" dirty="0"/>
              <a:t>Get object scores in videos.</a:t>
            </a:r>
          </a:p>
          <a:p>
            <a:pPr marL="514350" indent="-514350">
              <a:buAutoNum type="arabicPeriod"/>
            </a:pPr>
            <a:r>
              <a:rPr lang="en-US" dirty="0"/>
              <a:t>Get action score as sum of object scores times semantic relation score to action.</a:t>
            </a:r>
          </a:p>
          <a:p>
            <a:pPr marL="514350" indent="-514350">
              <a:buAutoNum type="arabicPeriod"/>
            </a:pPr>
            <a:r>
              <a:rPr lang="en-US" dirty="0"/>
              <a:t>Select highest scoring action.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5B8C1-6724-C442-AF47-20BEAEDC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BA0C-E592-DE4E-9CBD-7AF0CB3D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58930-3481-234F-8C55-5EC9588A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27</a:t>
            </a:fld>
            <a:endParaRPr lang="en-US"/>
          </a:p>
        </p:txBody>
      </p:sp>
      <p:pic>
        <p:nvPicPr>
          <p:cNvPr id="8" name="Google Shape;664;p64">
            <a:extLst>
              <a:ext uri="{FF2B5EF4-FFF2-40B4-BE49-F238E27FC236}">
                <a16:creationId xmlns:a16="http://schemas.microsoft.com/office/drawing/2014/main" id="{819C6581-AC6D-3844-B3B6-CA5F6E917E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97036" y="2182436"/>
            <a:ext cx="5424570" cy="33465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20">
            <a:extLst>
              <a:ext uri="{FF2B5EF4-FFF2-40B4-BE49-F238E27FC236}">
                <a16:creationId xmlns:a16="http://schemas.microsoft.com/office/drawing/2014/main" id="{9C44F345-AEBE-C147-AB70-D6F4CCEF6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028" y="5869186"/>
            <a:ext cx="38685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dirty="0">
                <a:solidFill>
                  <a:schemeClr val="accent2"/>
                </a:solidFill>
              </a:rPr>
              <a:t>[Jain et al. ICCV 2015]</a:t>
            </a:r>
          </a:p>
        </p:txBody>
      </p:sp>
    </p:spTree>
    <p:extLst>
      <p:ext uri="{BB962C8B-B14F-4D97-AF65-F5344CB8AC3E}">
        <p14:creationId xmlns:p14="http://schemas.microsoft.com/office/powerpoint/2010/main" val="859833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5BFE-98FD-E94E-B69B-60FD9F07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action recognition to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BBF0F-8C20-6348-BDDE-46B382A06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Localize persons and objects locally and incorporate spatial prepositions.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24A1A-B3A1-8245-947D-A76CF43C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080B4-12A9-BC42-8AAA-0D7741D0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7CDCA-6909-8B49-BCE2-76834DB8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28</a:t>
            </a:fld>
            <a:endParaRPr lang="en-US"/>
          </a:p>
        </p:txBody>
      </p:sp>
      <p:pic>
        <p:nvPicPr>
          <p:cNvPr id="7" name="Google Shape;101;p18">
            <a:extLst>
              <a:ext uri="{FF2B5EF4-FFF2-40B4-BE49-F238E27FC236}">
                <a16:creationId xmlns:a16="http://schemas.microsoft.com/office/drawing/2014/main" id="{786C8D3C-2657-244D-B38D-DA734A9822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1343" y="2722213"/>
            <a:ext cx="3714562" cy="33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1;p21">
            <a:extLst>
              <a:ext uri="{FF2B5EF4-FFF2-40B4-BE49-F238E27FC236}">
                <a16:creationId xmlns:a16="http://schemas.microsoft.com/office/drawing/2014/main" id="{6A095447-7C99-0648-AF78-C9E71AA05B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577" y="3762537"/>
            <a:ext cx="1404815" cy="12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2;p21">
            <a:extLst>
              <a:ext uri="{FF2B5EF4-FFF2-40B4-BE49-F238E27FC236}">
                <a16:creationId xmlns:a16="http://schemas.microsoft.com/office/drawing/2014/main" id="{609A4085-0E29-FE44-9357-DC9088641C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582" y="3762537"/>
            <a:ext cx="1425244" cy="126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3;p21">
            <a:extLst>
              <a:ext uri="{FF2B5EF4-FFF2-40B4-BE49-F238E27FC236}">
                <a16:creationId xmlns:a16="http://schemas.microsoft.com/office/drawing/2014/main" id="{5F0B1C6A-B0DE-E547-9326-E4F08F0C14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3642" y="3762753"/>
            <a:ext cx="1404815" cy="124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4;p21">
            <a:extLst>
              <a:ext uri="{FF2B5EF4-FFF2-40B4-BE49-F238E27FC236}">
                <a16:creationId xmlns:a16="http://schemas.microsoft.com/office/drawing/2014/main" id="{F215D720-76D5-5745-9F9B-10279B47FB6F}"/>
              </a:ext>
            </a:extLst>
          </p:cNvPr>
          <p:cNvSpPr txBox="1"/>
          <p:nvPr/>
        </p:nvSpPr>
        <p:spPr>
          <a:xfrm>
            <a:off x="6070234" y="4976785"/>
            <a:ext cx="1051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Bicycle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55;p21">
            <a:extLst>
              <a:ext uri="{FF2B5EF4-FFF2-40B4-BE49-F238E27FC236}">
                <a16:creationId xmlns:a16="http://schemas.microsoft.com/office/drawing/2014/main" id="{42F46900-A210-C849-82D4-0AE39E09EAAC}"/>
              </a:ext>
            </a:extLst>
          </p:cNvPr>
          <p:cNvSpPr txBox="1"/>
          <p:nvPr/>
        </p:nvSpPr>
        <p:spPr>
          <a:xfrm>
            <a:off x="7613340" y="4974590"/>
            <a:ext cx="1539728" cy="41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Traffic light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56;p21">
            <a:extLst>
              <a:ext uri="{FF2B5EF4-FFF2-40B4-BE49-F238E27FC236}">
                <a16:creationId xmlns:a16="http://schemas.microsoft.com/office/drawing/2014/main" id="{86F84515-2847-EF44-BBF8-A0084B128001}"/>
              </a:ext>
            </a:extLst>
          </p:cNvPr>
          <p:cNvSpPr txBox="1"/>
          <p:nvPr/>
        </p:nvSpPr>
        <p:spPr>
          <a:xfrm>
            <a:off x="9463642" y="4974590"/>
            <a:ext cx="1498473" cy="32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Skateboard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79C46B44-A271-034E-93CB-F155451DE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911" y="5869186"/>
            <a:ext cx="38685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dirty="0">
                <a:solidFill>
                  <a:schemeClr val="accent2"/>
                </a:solidFill>
              </a:rPr>
              <a:t>[Mettes and Snoek. ICCV 2017]</a:t>
            </a:r>
          </a:p>
        </p:txBody>
      </p:sp>
    </p:spTree>
    <p:extLst>
      <p:ext uri="{BB962C8B-B14F-4D97-AF65-F5344CB8AC3E}">
        <p14:creationId xmlns:p14="http://schemas.microsoft.com/office/powerpoint/2010/main" val="156832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D09C-1F34-4B49-A17A-9FAE6B37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topic of this session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48D32-BCA4-CF4B-AC38-3BB084F8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86E5-DB0C-344A-BA06-908538F8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1" descr="page4image3897021264">
            <a:extLst>
              <a:ext uri="{FF2B5EF4-FFF2-40B4-BE49-F238E27FC236}">
                <a16:creationId xmlns:a16="http://schemas.microsoft.com/office/drawing/2014/main" id="{E269A71B-B86D-214C-A85A-7139B73D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1" y="3590693"/>
            <a:ext cx="4211616" cy="236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age5image3897193952">
            <a:extLst>
              <a:ext uri="{FF2B5EF4-FFF2-40B4-BE49-F238E27FC236}">
                <a16:creationId xmlns:a16="http://schemas.microsoft.com/office/drawing/2014/main" id="{675B9B7D-95D7-C140-8CDD-6959324A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4510"/>
            <a:ext cx="4227646" cy="233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page6image3856082736">
            <a:extLst>
              <a:ext uri="{FF2B5EF4-FFF2-40B4-BE49-F238E27FC236}">
                <a16:creationId xmlns:a16="http://schemas.microsoft.com/office/drawing/2014/main" id="{AF24AFCC-4779-7045-BF18-9BA0CD773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730"/>
          <a:stretch/>
        </p:blipFill>
        <p:spPr bwMode="auto">
          <a:xfrm>
            <a:off x="1729630" y="3972725"/>
            <a:ext cx="4171889" cy="229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14B80C-30E5-D24B-9E5D-29444E502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952" y="327007"/>
            <a:ext cx="2377248" cy="2867555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6F5F942-DB28-EA4D-84A0-310ECDA1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</p:spTree>
    <p:extLst>
      <p:ext uri="{BB962C8B-B14F-4D97-AF65-F5344CB8AC3E}">
        <p14:creationId xmlns:p14="http://schemas.microsoft.com/office/powerpoint/2010/main" val="712883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A60F-D0F3-5447-8073-7C91DD15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action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2B91-44C6-2B4F-B57E-F3D09C810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 decomposition from actors, objects, and spatial relations.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 scoring boxes are linked over time to obtain localization.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A6059-EE77-7E4C-AF3D-B6104278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EC043-0761-2249-85C0-58D3B5E2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CA21C-21DC-CD48-B220-4A77BF8C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2" descr="https://lh3.googleusercontent.com/2vXMrTrN_D23b9QGfHYEr7JviWJX7BUamexGSWQeqpJH84pnLcVj_0nNYSVhwmCTFHpOWQR18-CKdnYbVOoctiwvJJydfB5LS4RtBYWccxKRcZG5RMVND-M9QJneMealNBUi_LLGzwE">
            <a:extLst>
              <a:ext uri="{FF2B5EF4-FFF2-40B4-BE49-F238E27FC236}">
                <a16:creationId xmlns:a16="http://schemas.microsoft.com/office/drawing/2014/main" id="{24F12EB9-7C08-BC4A-952F-EC0C8B6C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08" y="2624209"/>
            <a:ext cx="10100384" cy="222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3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AE5C-2EBD-D045-869F-659F68BE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objects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9F257-32C3-304C-B1D6-42A8EECE3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40700-E5A0-1647-8F5D-45F88336F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ED407-FD0A-F640-B002-65FA4A45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30</a:t>
            </a:fld>
            <a:endParaRPr lang="en-US"/>
          </a:p>
        </p:txBody>
      </p:sp>
      <p:pic>
        <p:nvPicPr>
          <p:cNvPr id="7" name="Google Shape;583;p55" descr="https://atomicsaddles.files.wordpress.com/2011/07/jelle-vanendert-le-tour-de-france-2011-stage-fourteen.jpeg">
            <a:extLst>
              <a:ext uri="{FF2B5EF4-FFF2-40B4-BE49-F238E27FC236}">
                <a16:creationId xmlns:a16="http://schemas.microsoft.com/office/drawing/2014/main" id="{8A36A328-5596-D240-9A2E-EDC162C296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6338" y="1564480"/>
            <a:ext cx="6959324" cy="46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E0E456-A429-E64B-8FD5-3986AF78E470}"/>
              </a:ext>
            </a:extLst>
          </p:cNvPr>
          <p:cNvSpPr/>
          <p:nvPr/>
        </p:nvSpPr>
        <p:spPr>
          <a:xfrm>
            <a:off x="6095999" y="2766350"/>
            <a:ext cx="663615" cy="2002420"/>
          </a:xfrm>
          <a:prstGeom prst="rect">
            <a:avLst/>
          </a:prstGeom>
          <a:noFill/>
          <a:ln w="57150">
            <a:solidFill>
              <a:srgbClr val="B0F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A345A4-5F42-CA45-80C9-0BA8CF9A3E6E}"/>
              </a:ext>
            </a:extLst>
          </p:cNvPr>
          <p:cNvSpPr/>
          <p:nvPr/>
        </p:nvSpPr>
        <p:spPr>
          <a:xfrm>
            <a:off x="5982181" y="3671104"/>
            <a:ext cx="650113" cy="153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D0797-6A37-3A4F-8B67-FA85D5CBBF4F}"/>
              </a:ext>
            </a:extLst>
          </p:cNvPr>
          <p:cNvSpPr txBox="1"/>
          <p:nvPr/>
        </p:nvSpPr>
        <p:spPr>
          <a:xfrm>
            <a:off x="9896355" y="2002420"/>
            <a:ext cx="197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Concrete road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EBD97-BE61-694F-9947-03E396470B06}"/>
              </a:ext>
            </a:extLst>
          </p:cNvPr>
          <p:cNvSpPr txBox="1"/>
          <p:nvPr/>
        </p:nvSpPr>
        <p:spPr>
          <a:xfrm>
            <a:off x="9994051" y="3209439"/>
            <a:ext cx="1979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Polka dot jersey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544AF-737E-F142-A35C-D24EEB16DF5C}"/>
              </a:ext>
            </a:extLst>
          </p:cNvPr>
          <p:cNvSpPr txBox="1"/>
          <p:nvPr/>
        </p:nvSpPr>
        <p:spPr>
          <a:xfrm>
            <a:off x="218679" y="1868642"/>
            <a:ext cx="197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More bicycles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DFB0C-AD19-474A-9693-63CD5BEF5A27}"/>
              </a:ext>
            </a:extLst>
          </p:cNvPr>
          <p:cNvSpPr txBox="1"/>
          <p:nvPr/>
        </p:nvSpPr>
        <p:spPr>
          <a:xfrm>
            <a:off x="0" y="3578771"/>
            <a:ext cx="197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Crash barrier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6572-A918-0C4A-9257-681C10AFA276}"/>
              </a:ext>
            </a:extLst>
          </p:cNvPr>
          <p:cNvCxnSpPr>
            <a:stCxn id="12" idx="3"/>
          </p:cNvCxnSpPr>
          <p:nvPr/>
        </p:nvCxnSpPr>
        <p:spPr>
          <a:xfrm>
            <a:off x="2197949" y="2099475"/>
            <a:ext cx="1383451" cy="1112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5A3C82-2870-3F4A-B177-583CC66616FF}"/>
              </a:ext>
            </a:extLst>
          </p:cNvPr>
          <p:cNvCxnSpPr>
            <a:cxnSpLocks/>
          </p:cNvCxnSpPr>
          <p:nvPr/>
        </p:nvCxnSpPr>
        <p:spPr>
          <a:xfrm flipV="1">
            <a:off x="1909823" y="2464085"/>
            <a:ext cx="1909823" cy="1345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C59F57-1AFD-EE4B-84A3-481449E1969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403220" y="2099474"/>
            <a:ext cx="1493135" cy="1337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C3281A-7467-9640-945A-C3ECED4F6C78}"/>
              </a:ext>
            </a:extLst>
          </p:cNvPr>
          <p:cNvCxnSpPr>
            <a:cxnSpLocks/>
          </p:cNvCxnSpPr>
          <p:nvPr/>
        </p:nvCxnSpPr>
        <p:spPr>
          <a:xfrm flipH="1" flipV="1">
            <a:off x="9035967" y="3209439"/>
            <a:ext cx="1201152" cy="2367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75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AC8A-E0C9-A045-970B-CD42ADE2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and failure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07F6A-B65A-ED4F-897C-B3175FA2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69C3-5F80-9D4D-AB25-21B4CFA12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261CD-006D-1148-8593-47AEBB3B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31</a:t>
            </a:fld>
            <a:endParaRPr lang="en-US"/>
          </a:p>
        </p:txBody>
      </p:sp>
      <p:pic>
        <p:nvPicPr>
          <p:cNvPr id="7" name="Google Shape;276;p30">
            <a:extLst>
              <a:ext uri="{FF2B5EF4-FFF2-40B4-BE49-F238E27FC236}">
                <a16:creationId xmlns:a16="http://schemas.microsoft.com/office/drawing/2014/main" id="{6B179F49-FEA5-EC4D-97F8-C3F32B6FDE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57" y="1708614"/>
            <a:ext cx="4531721" cy="185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77;p30">
            <a:extLst>
              <a:ext uri="{FF2B5EF4-FFF2-40B4-BE49-F238E27FC236}">
                <a16:creationId xmlns:a16="http://schemas.microsoft.com/office/drawing/2014/main" id="{4EA4F092-1C99-C44C-A052-5FF3A25A93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633" y="1708615"/>
            <a:ext cx="4531721" cy="1850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8;p30">
            <a:extLst>
              <a:ext uri="{FF2B5EF4-FFF2-40B4-BE49-F238E27FC236}">
                <a16:creationId xmlns:a16="http://schemas.microsoft.com/office/drawing/2014/main" id="{390AAF77-2365-814B-A79D-1AAC9D42C741}"/>
              </a:ext>
            </a:extLst>
          </p:cNvPr>
          <p:cNvSpPr txBox="1"/>
          <p:nvPr/>
        </p:nvSpPr>
        <p:spPr>
          <a:xfrm>
            <a:off x="6525185" y="3138937"/>
            <a:ext cx="3612616" cy="54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Skateboarding (</a:t>
            </a:r>
            <a:r>
              <a:rPr lang="en-GB" i="1" dirty="0">
                <a:latin typeface="+mj-lt"/>
                <a:ea typeface="Times New Roman"/>
                <a:cs typeface="Times New Roman"/>
                <a:sym typeface="Times New Roman"/>
              </a:rPr>
              <a:t>skateboard</a:t>
            </a: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279;p30">
            <a:extLst>
              <a:ext uri="{FF2B5EF4-FFF2-40B4-BE49-F238E27FC236}">
                <a16:creationId xmlns:a16="http://schemas.microsoft.com/office/drawing/2014/main" id="{23845160-4A24-964F-9455-F80561568216}"/>
              </a:ext>
            </a:extLst>
          </p:cNvPr>
          <p:cNvSpPr txBox="1"/>
          <p:nvPr/>
        </p:nvSpPr>
        <p:spPr>
          <a:xfrm>
            <a:off x="1297754" y="3138936"/>
            <a:ext cx="3612616" cy="54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Riding horse (</a:t>
            </a:r>
            <a:r>
              <a:rPr lang="en-GB" i="1" dirty="0">
                <a:latin typeface="+mj-lt"/>
                <a:ea typeface="Times New Roman"/>
                <a:cs typeface="Times New Roman"/>
                <a:sym typeface="Times New Roman"/>
              </a:rPr>
              <a:t>horse</a:t>
            </a: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280;p30">
            <a:extLst>
              <a:ext uri="{FF2B5EF4-FFF2-40B4-BE49-F238E27FC236}">
                <a16:creationId xmlns:a16="http://schemas.microsoft.com/office/drawing/2014/main" id="{91ACB655-4B05-D34E-AFC8-F2603D2127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634" y="3998620"/>
            <a:ext cx="4531721" cy="1850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1;p30">
            <a:extLst>
              <a:ext uri="{FF2B5EF4-FFF2-40B4-BE49-F238E27FC236}">
                <a16:creationId xmlns:a16="http://schemas.microsoft.com/office/drawing/2014/main" id="{2876EDCA-EADD-C245-A66F-E8AA04380232}"/>
              </a:ext>
            </a:extLst>
          </p:cNvPr>
          <p:cNvSpPr txBox="1"/>
          <p:nvPr/>
        </p:nvSpPr>
        <p:spPr>
          <a:xfrm>
            <a:off x="6147122" y="5428942"/>
            <a:ext cx="3612616" cy="54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Kicking (</a:t>
            </a:r>
            <a:r>
              <a:rPr lang="en-GB" i="1" dirty="0">
                <a:latin typeface="+mj-lt"/>
                <a:ea typeface="Times New Roman"/>
                <a:cs typeface="Times New Roman"/>
                <a:sym typeface="Times New Roman"/>
              </a:rPr>
              <a:t>tie</a:t>
            </a: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Google Shape;282;p30">
            <a:extLst>
              <a:ext uri="{FF2B5EF4-FFF2-40B4-BE49-F238E27FC236}">
                <a16:creationId xmlns:a16="http://schemas.microsoft.com/office/drawing/2014/main" id="{94C91ED3-6988-5946-86F9-9B295F2719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4054434"/>
            <a:ext cx="4531724" cy="1850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83;p30">
            <a:extLst>
              <a:ext uri="{FF2B5EF4-FFF2-40B4-BE49-F238E27FC236}">
                <a16:creationId xmlns:a16="http://schemas.microsoft.com/office/drawing/2014/main" id="{F6507475-FBFA-5849-90DF-B3A84420279E}"/>
              </a:ext>
            </a:extLst>
          </p:cNvPr>
          <p:cNvSpPr txBox="1"/>
          <p:nvPr/>
        </p:nvSpPr>
        <p:spPr>
          <a:xfrm>
            <a:off x="1275109" y="5496664"/>
            <a:ext cx="3612616" cy="54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Bar swinging (</a:t>
            </a:r>
            <a:r>
              <a:rPr lang="en-GB" i="1" dirty="0">
                <a:latin typeface="+mj-lt"/>
                <a:ea typeface="Times New Roman"/>
                <a:cs typeface="Times New Roman"/>
                <a:sym typeface="Times New Roman"/>
              </a:rPr>
              <a:t>table</a:t>
            </a: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260;p28">
            <a:extLst>
              <a:ext uri="{FF2B5EF4-FFF2-40B4-BE49-F238E27FC236}">
                <a16:creationId xmlns:a16="http://schemas.microsoft.com/office/drawing/2014/main" id="{6F1480AD-EFBF-3E44-B8EC-E0B6268D47EA}"/>
              </a:ext>
            </a:extLst>
          </p:cNvPr>
          <p:cNvSpPr/>
          <p:nvPr/>
        </p:nvSpPr>
        <p:spPr>
          <a:xfrm>
            <a:off x="682906" y="3869376"/>
            <a:ext cx="10172546" cy="2290003"/>
          </a:xfrm>
          <a:prstGeom prst="rect">
            <a:avLst/>
          </a:prstGeom>
          <a:solidFill>
            <a:srgbClr val="FFFFFF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E0FDBE0-0BF5-364A-9718-5A536BAD5CF3}"/>
              </a:ext>
            </a:extLst>
          </p:cNvPr>
          <p:cNvSpPr txBox="1">
            <a:spLocks/>
          </p:cNvSpPr>
          <p:nvPr/>
        </p:nvSpPr>
        <p:spPr>
          <a:xfrm>
            <a:off x="838200" y="4775532"/>
            <a:ext cx="10515600" cy="540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Actions localized based on object match and spatial awareness.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2EF2BC0D-F375-3945-AB8E-3A44D69C6AD3}"/>
              </a:ext>
            </a:extLst>
          </p:cNvPr>
          <p:cNvSpPr txBox="1">
            <a:spLocks/>
          </p:cNvSpPr>
          <p:nvPr/>
        </p:nvSpPr>
        <p:spPr>
          <a:xfrm>
            <a:off x="838200" y="2377917"/>
            <a:ext cx="10515600" cy="540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Actions missed due to wrong actor focus or semantic ambiguity.</a:t>
            </a:r>
          </a:p>
        </p:txBody>
      </p:sp>
      <p:sp>
        <p:nvSpPr>
          <p:cNvPr id="18" name="Google Shape;260;p28">
            <a:extLst>
              <a:ext uri="{FF2B5EF4-FFF2-40B4-BE49-F238E27FC236}">
                <a16:creationId xmlns:a16="http://schemas.microsoft.com/office/drawing/2014/main" id="{288C78DA-E418-BB4F-AD84-28D64B66F816}"/>
              </a:ext>
            </a:extLst>
          </p:cNvPr>
          <p:cNvSpPr/>
          <p:nvPr/>
        </p:nvSpPr>
        <p:spPr>
          <a:xfrm>
            <a:off x="682906" y="1471761"/>
            <a:ext cx="10172546" cy="2290003"/>
          </a:xfrm>
          <a:prstGeom prst="rect">
            <a:avLst/>
          </a:prstGeom>
          <a:solidFill>
            <a:srgbClr val="FFFFFF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16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1825-30F8-8C47-813B-1B312498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action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B5CC5-E4A4-A74E-8C8E-8DF24A712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3239"/>
            <a:ext cx="10515600" cy="853724"/>
          </a:xfrm>
        </p:spPr>
        <p:txBody>
          <a:bodyPr/>
          <a:lstStyle/>
          <a:p>
            <a:r>
              <a:rPr lang="en-US" dirty="0"/>
              <a:t>On-the-fly retrieval for any object, relation, and size.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46321-371C-C648-84FE-80972F01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3FC00-BA18-DD46-9C53-929FF7CD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918EF-5D9B-8A43-AA44-EC60A8EA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32</a:t>
            </a:fld>
            <a:endParaRPr lang="en-US"/>
          </a:p>
        </p:txBody>
      </p:sp>
      <p:pic>
        <p:nvPicPr>
          <p:cNvPr id="7" name="Google Shape;306;p32">
            <a:extLst>
              <a:ext uri="{FF2B5EF4-FFF2-40B4-BE49-F238E27FC236}">
                <a16:creationId xmlns:a16="http://schemas.microsoft.com/office/drawing/2014/main" id="{26579FD5-C894-814E-94A6-C3BF74D5B7E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577" y="2404162"/>
            <a:ext cx="3367375" cy="217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7;p32">
            <a:extLst>
              <a:ext uri="{FF2B5EF4-FFF2-40B4-BE49-F238E27FC236}">
                <a16:creationId xmlns:a16="http://schemas.microsoft.com/office/drawing/2014/main" id="{9B2F7270-56AB-D043-A86D-72B8CD29F8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461" y="2404162"/>
            <a:ext cx="3367375" cy="217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08;p32">
            <a:extLst>
              <a:ext uri="{FF2B5EF4-FFF2-40B4-BE49-F238E27FC236}">
                <a16:creationId xmlns:a16="http://schemas.microsoft.com/office/drawing/2014/main" id="{188FADBD-857B-074E-98C6-EDA8A8362D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345" y="2404162"/>
            <a:ext cx="3367375" cy="2176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09;p32">
            <a:extLst>
              <a:ext uri="{FF2B5EF4-FFF2-40B4-BE49-F238E27FC236}">
                <a16:creationId xmlns:a16="http://schemas.microsoft.com/office/drawing/2014/main" id="{B37B1C1D-0EB3-7C4F-A2E0-52DB3A1D83EC}"/>
              </a:ext>
            </a:extLst>
          </p:cNvPr>
          <p:cNvSpPr txBox="1"/>
          <p:nvPr/>
        </p:nvSpPr>
        <p:spPr>
          <a:xfrm>
            <a:off x="1049564" y="1851522"/>
            <a:ext cx="21534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Backpack ON actor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309;p32">
            <a:extLst>
              <a:ext uri="{FF2B5EF4-FFF2-40B4-BE49-F238E27FC236}">
                <a16:creationId xmlns:a16="http://schemas.microsoft.com/office/drawing/2014/main" id="{C6DC3C77-83C5-744B-BF8C-646B31FADE9C}"/>
              </a:ext>
            </a:extLst>
          </p:cNvPr>
          <p:cNvSpPr txBox="1"/>
          <p:nvPr/>
        </p:nvSpPr>
        <p:spPr>
          <a:xfrm>
            <a:off x="4323497" y="1851522"/>
            <a:ext cx="3591301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Sports ball (small) RIGHT OF actor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309;p32">
            <a:extLst>
              <a:ext uri="{FF2B5EF4-FFF2-40B4-BE49-F238E27FC236}">
                <a16:creationId xmlns:a16="http://schemas.microsoft.com/office/drawing/2014/main" id="{85F309CD-B225-5A4B-B2A6-7A3A28957C3B}"/>
              </a:ext>
            </a:extLst>
          </p:cNvPr>
          <p:cNvSpPr txBox="1"/>
          <p:nvPr/>
        </p:nvSpPr>
        <p:spPr>
          <a:xfrm>
            <a:off x="8316381" y="1851522"/>
            <a:ext cx="3591301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GB" dirty="0">
                <a:latin typeface="+mj-lt"/>
                <a:ea typeface="Times New Roman"/>
                <a:cs typeface="Times New Roman"/>
                <a:sym typeface="Times New Roman"/>
              </a:rPr>
              <a:t>Sports ball (medium) RIGHT OF actor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0095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A7C9-935A-3140-A8E9-B60F335F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 without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5F2D-4005-FE4D-BD34-E4E59B67B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Zero-shot learning: Transfer representations from other sources.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learn representations from data directly </a:t>
            </a:r>
            <a:r>
              <a:rPr lang="en-US" i="1" dirty="0"/>
              <a:t>without labels</a:t>
            </a:r>
            <a:r>
              <a:rPr lang="en-US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BC3C8-4904-BA47-9491-B94C3C67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BDE9B-F685-964C-BDC6-700B1768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DD4FB-9F3B-B242-8F8F-15CD7D90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CD8E7-1B4D-5D4F-9023-722A5DE16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3" t="33620" r="6179" b="51459"/>
          <a:stretch/>
        </p:blipFill>
        <p:spPr>
          <a:xfrm>
            <a:off x="1690574" y="4369980"/>
            <a:ext cx="8813877" cy="13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69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E37D-8917-2945-BD3D-CA05F7C8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485"/>
            <a:ext cx="10515600" cy="906627"/>
          </a:xfrm>
        </p:spPr>
        <p:txBody>
          <a:bodyPr/>
          <a:lstStyle/>
          <a:p>
            <a:r>
              <a:rPr lang="en-US" dirty="0"/>
              <a:t>Self-supervised by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BA40E-AC81-EC44-991F-0BBCAF506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patches connected by a track should be visually similar.</a:t>
            </a:r>
          </a:p>
          <a:p>
            <a:r>
              <a:rPr lang="en-US" dirty="0"/>
              <a:t>Tracks obtained from unsupervised tracking algorithms.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Posed as a verification problem.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138BB-9D12-714D-A93F-F99BCCCE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AADA-847B-2C4B-9EFC-19427C1F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1ACE-5606-094C-A253-FFCAE095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34</a:t>
            </a:fld>
            <a:endParaRPr lang="en-US"/>
          </a:p>
        </p:txBody>
      </p:sp>
      <p:pic>
        <p:nvPicPr>
          <p:cNvPr id="8" name="Google Shape;1086;p149">
            <a:extLst>
              <a:ext uri="{FF2B5EF4-FFF2-40B4-BE49-F238E27FC236}">
                <a16:creationId xmlns:a16="http://schemas.microsoft.com/office/drawing/2014/main" id="{195589DE-5AE3-264A-9B56-8D522E1B9A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9173"/>
          <a:stretch/>
        </p:blipFill>
        <p:spPr>
          <a:xfrm>
            <a:off x="7782883" y="2657414"/>
            <a:ext cx="3679014" cy="31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87;p149">
            <a:extLst>
              <a:ext uri="{FF2B5EF4-FFF2-40B4-BE49-F238E27FC236}">
                <a16:creationId xmlns:a16="http://schemas.microsoft.com/office/drawing/2014/main" id="{F6EC6F64-04BF-3648-9ECD-6A1C5BC8E2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692" y="2746517"/>
            <a:ext cx="3851700" cy="26012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564A5-BEA9-7844-9261-40AE16729E38}"/>
              </a:ext>
            </a:extLst>
          </p:cNvPr>
          <p:cNvSpPr txBox="1"/>
          <p:nvPr/>
        </p:nvSpPr>
        <p:spPr>
          <a:xfrm>
            <a:off x="9856382" y="490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[Wang et al. ICCV 2015]</a:t>
            </a:r>
          </a:p>
        </p:txBody>
      </p:sp>
    </p:spTree>
    <p:extLst>
      <p:ext uri="{BB962C8B-B14F-4D97-AF65-F5344CB8AC3E}">
        <p14:creationId xmlns:p14="http://schemas.microsoft.com/office/powerpoint/2010/main" val="1430689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F17E-3DF1-664C-88CE-426C70F7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5A0FF-CFC5-DE4F-9D26-5447A252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23ABE-4207-9F45-A4B1-F318202A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9AB94-7D8D-4B41-968A-AE14B972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35</a:t>
            </a:fld>
            <a:endParaRPr lang="en-US"/>
          </a:p>
        </p:txBody>
      </p:sp>
      <p:pic>
        <p:nvPicPr>
          <p:cNvPr id="7" name="Google Shape;1094;p150">
            <a:extLst>
              <a:ext uri="{FF2B5EF4-FFF2-40B4-BE49-F238E27FC236}">
                <a16:creationId xmlns:a16="http://schemas.microsoft.com/office/drawing/2014/main" id="{F56CE927-F638-BD47-A110-A2A52D84C8C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416" y="1996167"/>
            <a:ext cx="11442115" cy="3862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1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B887-6A7B-7A46-86F5-E73D9AF9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2D3F7-D78D-E246-8902-3F0A0C71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to action recognition using features pre-trained on the self-supervised tracking task.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9260D-7D50-2943-AA10-46BFC1F9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59EF7-0459-9742-AC58-DB6782B3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4F28-43CD-BF4C-A3E8-166953B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Google Shape;1102;p151">
            <a:extLst>
              <a:ext uri="{FF2B5EF4-FFF2-40B4-BE49-F238E27FC236}">
                <a16:creationId xmlns:a16="http://schemas.microsoft.com/office/drawing/2014/main" id="{3CF205D3-9D42-294C-BE89-B4C7171B381E}"/>
              </a:ext>
            </a:extLst>
          </p:cNvPr>
          <p:cNvGraphicFramePr/>
          <p:nvPr>
            <p:extLst/>
          </p:nvPr>
        </p:nvGraphicFramePr>
        <p:xfrm>
          <a:off x="2476500" y="3022469"/>
          <a:ext cx="7239000" cy="2377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UCF101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HMDB51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random init.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38.6%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13.3%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Learning by tracking pretraining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40.7%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15.6%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err="1"/>
                        <a:t>Imagenet</a:t>
                      </a:r>
                      <a:r>
                        <a:rPr lang="en" b="1" dirty="0"/>
                        <a:t> pretraining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70.1%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40.8%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318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35CA-2FBF-B94E-842F-BC84677D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from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A0F48-AFB0-704B-8AAB-AAE1A5643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use knowledge of camera motion (</a:t>
            </a:r>
            <a:r>
              <a:rPr lang="en-US" dirty="0" err="1"/>
              <a:t>egomotion</a:t>
            </a:r>
            <a:r>
              <a:rPr lang="en-US" dirty="0"/>
              <a:t>) from odometry.</a:t>
            </a:r>
          </a:p>
          <a:p>
            <a:endParaRPr lang="en-US" dirty="0"/>
          </a:p>
          <a:p>
            <a:r>
              <a:rPr lang="en-US" dirty="0"/>
              <a:t>Task: Predict camera transformation between image pairs (</a:t>
            </a:r>
            <a:r>
              <a:rPr lang="en-US" dirty="0" err="1"/>
              <a:t>tr</a:t>
            </a:r>
            <a:r>
              <a:rPr lang="en-US" dirty="0"/>
              <a:t> + rot).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A507F-05A8-994D-ABCE-454897F6B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C3165-19E8-AD41-99F2-6D63C0BD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687A0-072F-6445-8BE5-01D57E6A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37</a:t>
            </a:fld>
            <a:endParaRPr lang="en-US"/>
          </a:p>
        </p:txBody>
      </p:sp>
      <p:pic>
        <p:nvPicPr>
          <p:cNvPr id="8" name="Google Shape;1111;p152">
            <a:extLst>
              <a:ext uri="{FF2B5EF4-FFF2-40B4-BE49-F238E27FC236}">
                <a16:creationId xmlns:a16="http://schemas.microsoft.com/office/drawing/2014/main" id="{0B532722-9966-EE4A-9017-C2B27ABDA0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4844" y="3680378"/>
            <a:ext cx="3672475" cy="206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12;p152">
            <a:extLst>
              <a:ext uri="{FF2B5EF4-FFF2-40B4-BE49-F238E27FC236}">
                <a16:creationId xmlns:a16="http://schemas.microsoft.com/office/drawing/2014/main" id="{025F3624-BFD5-834A-8871-3F598F3755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710" y="3680378"/>
            <a:ext cx="3853625" cy="206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BB1181-F708-3448-84A9-185A9D6D4415}"/>
              </a:ext>
            </a:extLst>
          </p:cNvPr>
          <p:cNvSpPr txBox="1"/>
          <p:nvPr/>
        </p:nvSpPr>
        <p:spPr>
          <a:xfrm>
            <a:off x="9544148" y="7961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[Agrawal et al. ICCV 2015]</a:t>
            </a:r>
          </a:p>
        </p:txBody>
      </p:sp>
    </p:spTree>
    <p:extLst>
      <p:ext uri="{BB962C8B-B14F-4D97-AF65-F5344CB8AC3E}">
        <p14:creationId xmlns:p14="http://schemas.microsoft.com/office/powerpoint/2010/main" val="1203270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6045-6FA6-C64D-ACB1-069254BB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shuffling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E5AD0-5049-E447-8607-B4F9A0C8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Video frames come in a certain order.</a:t>
            </a:r>
          </a:p>
          <a:p>
            <a:endParaRPr lang="en-US" dirty="0"/>
          </a:p>
          <a:p>
            <a:r>
              <a:rPr lang="en-US" dirty="0"/>
              <a:t>Task: Learn temporal structure by determining whether a given sequence is in the right order (binary classification).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9365F-FF17-C94B-B462-C7B5B3B97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F6261-E1B8-5C46-81BD-A24E85F9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2156C-2EAB-164F-B40C-9155D7D0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38</a:t>
            </a:fld>
            <a:endParaRPr lang="en-US"/>
          </a:p>
        </p:txBody>
      </p:sp>
      <p:pic>
        <p:nvPicPr>
          <p:cNvPr id="7" name="Google Shape;1121;p153">
            <a:extLst>
              <a:ext uri="{FF2B5EF4-FFF2-40B4-BE49-F238E27FC236}">
                <a16:creationId xmlns:a16="http://schemas.microsoft.com/office/drawing/2014/main" id="{4E62BE13-8E98-B642-8B4E-C3CC559BFE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0728" y="3493682"/>
            <a:ext cx="5890544" cy="26832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3ED87B-E978-4247-8F82-346AA0D9BDB8}"/>
              </a:ext>
            </a:extLst>
          </p:cNvPr>
          <p:cNvSpPr txBox="1"/>
          <p:nvPr/>
        </p:nvSpPr>
        <p:spPr>
          <a:xfrm>
            <a:off x="9744870" y="490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Misra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et al. ECCV 2016]</a:t>
            </a:r>
          </a:p>
        </p:txBody>
      </p:sp>
    </p:spTree>
    <p:extLst>
      <p:ext uri="{BB962C8B-B14F-4D97-AF65-F5344CB8AC3E}">
        <p14:creationId xmlns:p14="http://schemas.microsoft.com/office/powerpoint/2010/main" val="196314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813C-551D-7F46-86E0-B6E32744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0EF4-3CC5-AE46-A1DC-4BFBB44AD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Session I	14:00-14:45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Representing videos for action recognition</a:t>
            </a:r>
          </a:p>
          <a:p>
            <a:endParaRPr lang="en-US" dirty="0"/>
          </a:p>
          <a:p>
            <a:r>
              <a:rPr lang="en-US" dirty="0"/>
              <a:t>Session II	15:00-15:45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Action and video understanding without labels</a:t>
            </a:r>
          </a:p>
          <a:p>
            <a:endParaRPr lang="en-US" dirty="0"/>
          </a:p>
          <a:p>
            <a:r>
              <a:rPr lang="en-US" dirty="0"/>
              <a:t>Session III	16:00-16:30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Recent advances in action understanding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B1858-190E-594E-BF6E-E44A17B9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F74BA-DB7F-154B-B027-4C896F5C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F1B8C0-1450-5D40-AD1D-B42BD2DF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</p:spTree>
    <p:extLst>
      <p:ext uri="{BB962C8B-B14F-4D97-AF65-F5344CB8AC3E}">
        <p14:creationId xmlns:p14="http://schemas.microsoft.com/office/powerpoint/2010/main" val="860530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BC92-A208-CE4F-A8E0-C1DD1F33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shuffling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BED1-27FA-6248-A2EE-2BFFA928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7274D-1818-764A-89E3-DE245F5C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EB066-3207-BE45-A722-9AAECF04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39</a:t>
            </a:fld>
            <a:endParaRPr lang="en-US"/>
          </a:p>
        </p:txBody>
      </p:sp>
      <p:pic>
        <p:nvPicPr>
          <p:cNvPr id="7" name="Google Shape;1128;p154">
            <a:extLst>
              <a:ext uri="{FF2B5EF4-FFF2-40B4-BE49-F238E27FC236}">
                <a16:creationId xmlns:a16="http://schemas.microsoft.com/office/drawing/2014/main" id="{8C091084-A7D3-6D46-BC56-ACE0ABB5BD5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2329" y="1387196"/>
            <a:ext cx="6147342" cy="4853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84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BC92-A208-CE4F-A8E0-C1DD1F33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shuffling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BED1-27FA-6248-A2EE-2BFFA928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7274D-1818-764A-89E3-DE245F5C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EB066-3207-BE45-A722-9AAECF04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Google Shape;1135;p155">
            <a:extLst>
              <a:ext uri="{FF2B5EF4-FFF2-40B4-BE49-F238E27FC236}">
                <a16:creationId xmlns:a16="http://schemas.microsoft.com/office/drawing/2014/main" id="{A811A7FF-BACF-B94D-A4FC-D9B6679D1E8A}"/>
              </a:ext>
            </a:extLst>
          </p:cNvPr>
          <p:cNvGraphicFramePr/>
          <p:nvPr>
            <p:extLst/>
          </p:nvPr>
        </p:nvGraphicFramePr>
        <p:xfrm>
          <a:off x="2476500" y="2762551"/>
          <a:ext cx="723900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3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UCF101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HMDB51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random init.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38.6%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13.3%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tracking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40.7%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15.6%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Learning by shuffling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50.9%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19.8%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550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9275-DCC8-4A49-93D5-A534C2B5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disorder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37D3-1B97-5845-999D-BC0B547D4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 focus on the temporal order of frames.</a:t>
            </a:r>
          </a:p>
          <a:p>
            <a:endParaRPr lang="en-US" dirty="0"/>
          </a:p>
          <a:p>
            <a:r>
              <a:rPr lang="en-US" dirty="0"/>
              <a:t>Task: Identify odd-one-out of a set of videos.</a:t>
            </a:r>
          </a:p>
          <a:p>
            <a:r>
              <a:rPr lang="en-US" dirty="0"/>
              <a:t>	Normal videos in correct order, odd-one in incorrect order.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3202A-7099-F843-95C4-CE035682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36123-0737-4943-B7CE-9A51F8F9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7BE1-A942-014E-BA96-8BBF518B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C727B-001C-F547-9510-1E25874C06D9}"/>
              </a:ext>
            </a:extLst>
          </p:cNvPr>
          <p:cNvSpPr txBox="1"/>
          <p:nvPr/>
        </p:nvSpPr>
        <p:spPr>
          <a:xfrm>
            <a:off x="8419171" y="49080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+mj-lt"/>
              </a:rPr>
              <a:t>[Fernando et al. CVPR 2017]</a:t>
            </a:r>
          </a:p>
        </p:txBody>
      </p:sp>
      <p:pic>
        <p:nvPicPr>
          <p:cNvPr id="8" name="Google Shape;1141;p156">
            <a:extLst>
              <a:ext uri="{FF2B5EF4-FFF2-40B4-BE49-F238E27FC236}">
                <a16:creationId xmlns:a16="http://schemas.microsoft.com/office/drawing/2014/main" id="{D576DF88-6239-8440-BA4E-0FF742459D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5336" y="3633907"/>
            <a:ext cx="4622776" cy="26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45;p156">
            <a:extLst>
              <a:ext uri="{FF2B5EF4-FFF2-40B4-BE49-F238E27FC236}">
                <a16:creationId xmlns:a16="http://schemas.microsoft.com/office/drawing/2014/main" id="{2F0532E7-490E-7544-986D-18981F04AB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205" y="3770769"/>
            <a:ext cx="4295014" cy="2406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625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32DA-50CA-0243-A61E-C522D5DF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disorder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5BE70-1964-B540-AF93-C768EDF6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91E8F-5DAA-B84B-9817-F6C2434D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9AD3C-D6A9-F74F-ADD2-611E8D20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9" name="Google Shape;1152;p157">
            <a:extLst>
              <a:ext uri="{FF2B5EF4-FFF2-40B4-BE49-F238E27FC236}">
                <a16:creationId xmlns:a16="http://schemas.microsoft.com/office/drawing/2014/main" id="{B1E0E679-D944-7F45-BBE1-AC4DCBBDDF9B}"/>
              </a:ext>
            </a:extLst>
          </p:cNvPr>
          <p:cNvGraphicFramePr/>
          <p:nvPr>
            <p:extLst/>
          </p:nvPr>
        </p:nvGraphicFramePr>
        <p:xfrm>
          <a:off x="2476500" y="2590336"/>
          <a:ext cx="7239000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6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UCF101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HMDB51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random init.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38.6%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13.3%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tracking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40.7%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15.6%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shuffling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50.9%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19.8%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discovering disorders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60.3%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32.5%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636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BB17-7C80-C649-AC73-BA6602E5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the arrow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29444-5CE8-0242-B06A-2B566021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frames and their order remains a strong starting point.</a:t>
            </a:r>
          </a:p>
          <a:p>
            <a:endParaRPr lang="en-US" dirty="0"/>
          </a:p>
          <a:p>
            <a:r>
              <a:rPr lang="en-US" dirty="0"/>
              <a:t>Task: Learn to predict whether a video is played forward or backward.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D0490-D734-FA40-9561-26033D01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F392F-9E14-9645-94F7-4E21A7A9A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E557B-2229-E746-A34A-7D622AE9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43</a:t>
            </a:fld>
            <a:endParaRPr lang="en-US"/>
          </a:p>
        </p:txBody>
      </p:sp>
      <p:pic>
        <p:nvPicPr>
          <p:cNvPr id="8" name="Google Shape;1168;p159">
            <a:extLst>
              <a:ext uri="{FF2B5EF4-FFF2-40B4-BE49-F238E27FC236}">
                <a16:creationId xmlns:a16="http://schemas.microsoft.com/office/drawing/2014/main" id="{6A11C393-3341-124B-A25E-7309FC0CAF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6971" y="3101304"/>
            <a:ext cx="5258057" cy="30778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258F5-624A-B142-A829-E9377800E851}"/>
              </a:ext>
            </a:extLst>
          </p:cNvPr>
          <p:cNvSpPr txBox="1"/>
          <p:nvPr/>
        </p:nvSpPr>
        <p:spPr>
          <a:xfrm>
            <a:off x="8419171" y="49080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+mj-lt"/>
              </a:rPr>
              <a:t>[Wei et al. CVPR 2018]</a:t>
            </a:r>
          </a:p>
        </p:txBody>
      </p:sp>
    </p:spTree>
    <p:extLst>
      <p:ext uri="{BB962C8B-B14F-4D97-AF65-F5344CB8AC3E}">
        <p14:creationId xmlns:p14="http://schemas.microsoft.com/office/powerpoint/2010/main" val="3771142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1C30-52B3-8E48-BCA9-3515EC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the arrow of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BDCE-4272-594E-84A5-B3EC470F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76473-42E9-ED40-B7FB-2638062C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6DA5-3C26-4D41-AC38-92444862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44</a:t>
            </a:fld>
            <a:endParaRPr lang="en-US"/>
          </a:p>
        </p:txBody>
      </p:sp>
      <p:pic>
        <p:nvPicPr>
          <p:cNvPr id="7" name="Google Shape;1178;p160">
            <a:extLst>
              <a:ext uri="{FF2B5EF4-FFF2-40B4-BE49-F238E27FC236}">
                <a16:creationId xmlns:a16="http://schemas.microsoft.com/office/drawing/2014/main" id="{3FD9596D-454D-154C-84AE-31DE0475197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5429" y="1399505"/>
            <a:ext cx="8001142" cy="4829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481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DDC6-0DB2-FD41-9F03-71B6039D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by the arrow of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EE045-2A90-2F4C-9E8E-42D4ABC8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D0A7B-A1AF-AD43-B579-A779E743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F3703-954F-8842-A407-419ED77F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Google Shape;1192;p162">
            <a:extLst>
              <a:ext uri="{FF2B5EF4-FFF2-40B4-BE49-F238E27FC236}">
                <a16:creationId xmlns:a16="http://schemas.microsoft.com/office/drawing/2014/main" id="{37BED4D7-7808-5640-85AD-3802680C8C50}"/>
              </a:ext>
            </a:extLst>
          </p:cNvPr>
          <p:cNvGraphicFramePr/>
          <p:nvPr>
            <p:extLst/>
          </p:nvPr>
        </p:nvGraphicFramePr>
        <p:xfrm>
          <a:off x="2476500" y="2133135"/>
          <a:ext cx="723900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6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UCF101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HMDB51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random init.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38.6%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13.3%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tracking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40.7%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15.6%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shuffling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50.9%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19.8%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discovering disorders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60.3%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32.5%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Learning by arrow of time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68.9%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-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Imagenet pretraining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70.1%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40.8%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777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9D38-BDDC-6047-90A5-5CDC6D8B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frame-level self-supervision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084F9-3697-9B46-9F32-ECDC1645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595A7-E50B-4843-9945-30CFF67F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C97DE-278A-524C-930C-DDFE859F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7B4D6-8D75-0741-9950-70F4B658713E}"/>
              </a:ext>
            </a:extLst>
          </p:cNvPr>
          <p:cNvSpPr txBox="1"/>
          <p:nvPr/>
        </p:nvSpPr>
        <p:spPr>
          <a:xfrm>
            <a:off x="435787" y="5754732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[Xu et al. CVPR 2019]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6590E-E5A4-1547-A787-DDD684B20BD8}"/>
              </a:ext>
            </a:extLst>
          </p:cNvPr>
          <p:cNvSpPr txBox="1"/>
          <p:nvPr/>
        </p:nvSpPr>
        <p:spPr>
          <a:xfrm>
            <a:off x="6284936" y="5746617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Tschannen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et al. CVPR 2020]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B52B79-5987-F944-90E8-717A0A03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3" y="2334970"/>
            <a:ext cx="3515867" cy="25479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B98ED-1A21-274A-A6D6-5443F0FC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42" y="2334970"/>
            <a:ext cx="7718347" cy="25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7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B38F-9F4A-D44A-A17C-202FEDBC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III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9E0A2-44FD-A549-BE91-89F0357E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Recent advances in action understanding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15A0-60E4-014A-B045-A7DB245E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077C-62DD-1840-B876-B571E7001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8ACD-6CB0-2B4F-9B5C-C56C711B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3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B4E6-224C-A64A-B743-1488E037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of a video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FF9A5D-207B-1344-A25C-53C57AC66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421" y="2240862"/>
            <a:ext cx="8596357" cy="3674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24DFD-1943-8743-90F2-112F400A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98864-A8BB-E94C-A1C7-0C2B5734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A7E1B-B3E5-CB4B-9492-179509D4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97DE6-57CB-344B-8C3A-ADF653DBEC30}"/>
              </a:ext>
            </a:extLst>
          </p:cNvPr>
          <p:cNvSpPr txBox="1"/>
          <p:nvPr/>
        </p:nvSpPr>
        <p:spPr>
          <a:xfrm>
            <a:off x="4251121" y="5807631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[Zhang et al. CVPR 2019]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022057-AD69-9847-8077-C727E4F67566}"/>
              </a:ext>
            </a:extLst>
          </p:cNvPr>
          <p:cNvSpPr txBox="1">
            <a:spLocks/>
          </p:cNvSpPr>
          <p:nvPr/>
        </p:nvSpPr>
        <p:spPr>
          <a:xfrm>
            <a:off x="838200" y="1712462"/>
            <a:ext cx="10515600" cy="446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Actions and interactions are node and edge labels in a video graph.</a:t>
            </a:r>
          </a:p>
        </p:txBody>
      </p:sp>
    </p:spTree>
    <p:extLst>
      <p:ext uri="{BB962C8B-B14F-4D97-AF65-F5344CB8AC3E}">
        <p14:creationId xmlns:p14="http://schemas.microsoft.com/office/powerpoint/2010/main" val="325658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B38F-9F4A-D44A-A17C-202FEDBC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9E0A2-44FD-A549-BE91-89F0357E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Representing videos for action recognition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15A0-60E4-014A-B045-A7DB245E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077C-62DD-1840-B876-B571E7001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8ACD-6CB0-2B4F-9B5C-C56C711B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67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3CC5-BE0D-8247-A4FD-6F3F6F32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fixed graph for (inter)action detection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526E0E-2804-4A4C-8DB6-5A8E6D121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0818"/>
            <a:ext cx="10515600" cy="34304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9D3C2-5053-8946-855A-4A4923A6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4EBD5-6512-EF49-9F81-8FA12B0D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100D-0612-364D-9540-8FFC0CF1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0635-F7DD-D943-8345-399B9160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detection hardly solved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2E4DA6-4FBB-8B46-846E-098C9250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130" y="3446782"/>
            <a:ext cx="10061739" cy="285332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82557-E6D7-C34C-B6F5-F4A7E619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A21D7-168F-FD4B-A0C4-3CEF5E0E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02C65-9899-5D4A-9D9B-C8B389EB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E0D85C-BFDA-434A-90AC-5144F917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74" y="0"/>
            <a:ext cx="3897226" cy="311921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B4E569-4165-6E42-9E60-478D151C29D6}"/>
              </a:ext>
            </a:extLst>
          </p:cNvPr>
          <p:cNvSpPr txBox="1">
            <a:spLocks/>
          </p:cNvSpPr>
          <p:nvPr/>
        </p:nvSpPr>
        <p:spPr>
          <a:xfrm>
            <a:off x="838200" y="1712462"/>
            <a:ext cx="7630682" cy="446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 standard datasets, we obtain 90-100% accuracy.</a:t>
            </a:r>
          </a:p>
          <a:p>
            <a:endParaRPr lang="en-US" dirty="0"/>
          </a:p>
          <a:p>
            <a:r>
              <a:rPr lang="en-US" dirty="0"/>
              <a:t>Real-world action detection hardly solved.</a:t>
            </a:r>
          </a:p>
        </p:txBody>
      </p:sp>
    </p:spTree>
    <p:extLst>
      <p:ext uri="{BB962C8B-B14F-4D97-AF65-F5344CB8AC3E}">
        <p14:creationId xmlns:p14="http://schemas.microsoft.com/office/powerpoint/2010/main" val="546782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8796-78FC-7B4D-8712-2037D153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temporal graph of complex actions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254B33-762E-7445-972C-DD5240410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705" y="2538099"/>
            <a:ext cx="6774590" cy="34423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D374B-89AB-C947-84C2-F0C5C581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EE875-A7E8-8746-A5AC-C8080BC6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1541D-7253-AE41-BBFA-9FD7B767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9ACA5E-BB6D-5B46-A8A5-F6DA367E4940}"/>
              </a:ext>
            </a:extLst>
          </p:cNvPr>
          <p:cNvSpPr txBox="1">
            <a:spLocks/>
          </p:cNvSpPr>
          <p:nvPr/>
        </p:nvSpPr>
        <p:spPr>
          <a:xfrm>
            <a:off x="838200" y="1712462"/>
            <a:ext cx="10724260" cy="446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of these sequences constitutes </a:t>
            </a:r>
            <a:r>
              <a:rPr lang="en-US" i="1" dirty="0"/>
              <a:t>cooking a meal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A88E-A470-8246-A715-D330054BD2D4}"/>
              </a:ext>
            </a:extLst>
          </p:cNvPr>
          <p:cNvSpPr txBox="1"/>
          <p:nvPr/>
        </p:nvSpPr>
        <p:spPr>
          <a:xfrm>
            <a:off x="7437111" y="6319864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[Hussein et al. CVPR 2019]</a:t>
            </a:r>
          </a:p>
        </p:txBody>
      </p:sp>
    </p:spTree>
    <p:extLst>
      <p:ext uri="{BB962C8B-B14F-4D97-AF65-F5344CB8AC3E}">
        <p14:creationId xmlns:p14="http://schemas.microsoft.com/office/powerpoint/2010/main" val="1978545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78FC-3E6E-814F-ACF4-0DE36640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temporal graph of complex actions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A3D455-96A5-4A47-9231-261D7A36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085" y="2841651"/>
            <a:ext cx="8158239" cy="32822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89F27-5631-B641-BB45-61B7906A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22A2E-3DD8-1043-A5E1-AFB87BBD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687AF-EB7A-8643-A189-DE1A2B0C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88F061-A75E-CD4B-979E-B7091882B88E}"/>
              </a:ext>
            </a:extLst>
          </p:cNvPr>
          <p:cNvSpPr txBox="1">
            <a:spLocks/>
          </p:cNvSpPr>
          <p:nvPr/>
        </p:nvSpPr>
        <p:spPr>
          <a:xfrm>
            <a:off x="428002" y="1961255"/>
            <a:ext cx="3990174" cy="50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1. Split a video block into groups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B0FAF7-DCB0-2941-9BAE-C3D0FB2E9887}"/>
              </a:ext>
            </a:extLst>
          </p:cNvPr>
          <p:cNvSpPr txBox="1">
            <a:spLocks/>
          </p:cNvSpPr>
          <p:nvPr/>
        </p:nvSpPr>
        <p:spPr>
          <a:xfrm>
            <a:off x="5178039" y="1961255"/>
            <a:ext cx="5743485" cy="50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2. Process each group with multi-scale temporal </a:t>
            </a:r>
            <a:r>
              <a:rPr lang="en-US" sz="2000" dirty="0" err="1"/>
              <a:t>convs</a:t>
            </a: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E14682-EEC5-0C4D-8E7B-6D9A86EAFF8D}"/>
              </a:ext>
            </a:extLst>
          </p:cNvPr>
          <p:cNvSpPr txBox="1">
            <a:spLocks/>
          </p:cNvSpPr>
          <p:nvPr/>
        </p:nvSpPr>
        <p:spPr>
          <a:xfrm>
            <a:off x="214713" y="3904079"/>
            <a:ext cx="3990174" cy="50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3. Randomly shuffle group order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0AC39-21CE-FF42-A65B-888D43163377}"/>
              </a:ext>
            </a:extLst>
          </p:cNvPr>
          <p:cNvSpPr txBox="1">
            <a:spLocks/>
          </p:cNvSpPr>
          <p:nvPr/>
        </p:nvSpPr>
        <p:spPr>
          <a:xfrm>
            <a:off x="1187865" y="5475952"/>
            <a:ext cx="3990174" cy="50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4. Max-pooling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B69F54-8541-2049-BCF2-DC1BC35D508C}"/>
              </a:ext>
            </a:extLst>
          </p:cNvPr>
          <p:cNvCxnSpPr>
            <a:stCxn id="10" idx="2"/>
          </p:cNvCxnSpPr>
          <p:nvPr/>
        </p:nvCxnSpPr>
        <p:spPr>
          <a:xfrm>
            <a:off x="2423089" y="2470700"/>
            <a:ext cx="2584747" cy="1160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A59892-A58B-8549-9628-FE013E73F8BA}"/>
              </a:ext>
            </a:extLst>
          </p:cNvPr>
          <p:cNvCxnSpPr>
            <a:stCxn id="11" idx="2"/>
          </p:cNvCxnSpPr>
          <p:nvPr/>
        </p:nvCxnSpPr>
        <p:spPr>
          <a:xfrm>
            <a:off x="8049782" y="2470700"/>
            <a:ext cx="6766" cy="667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179EC4-2264-7444-A2FD-42DE91CA7C23}"/>
              </a:ext>
            </a:extLst>
          </p:cNvPr>
          <p:cNvCxnSpPr>
            <a:stCxn id="12" idx="2"/>
          </p:cNvCxnSpPr>
          <p:nvPr/>
        </p:nvCxnSpPr>
        <p:spPr>
          <a:xfrm>
            <a:off x="2209800" y="4413524"/>
            <a:ext cx="2669849" cy="32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89C406-255C-B549-AE43-DCDEEF0801FC}"/>
              </a:ext>
            </a:extLst>
          </p:cNvPr>
          <p:cNvCxnSpPr/>
          <p:nvPr/>
        </p:nvCxnSpPr>
        <p:spPr>
          <a:xfrm flipV="1">
            <a:off x="3182952" y="5337456"/>
            <a:ext cx="1824884" cy="328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871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E4FE-4123-EE46-BD7A-90D29219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Anticipating the future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28DDEC-5463-954F-9493-636A51976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1271752"/>
            <a:ext cx="8267700" cy="4521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E6E9E-91AF-8A40-99C4-EFA74A8E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F8B35-21E2-B849-8562-E2BB3517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55565-24AB-2C42-98EB-307336E1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D1742-C264-4742-9233-38EB3E5D4C19}"/>
              </a:ext>
            </a:extLst>
          </p:cNvPr>
          <p:cNvSpPr txBox="1"/>
          <p:nvPr/>
        </p:nvSpPr>
        <p:spPr>
          <a:xfrm>
            <a:off x="4251121" y="5807631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Chaabane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et al. WACV 2020]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43749D-10C7-F045-ADFD-800935F8D892}"/>
              </a:ext>
            </a:extLst>
          </p:cNvPr>
          <p:cNvCxnSpPr/>
          <p:nvPr/>
        </p:nvCxnSpPr>
        <p:spPr>
          <a:xfrm>
            <a:off x="4038600" y="4255806"/>
            <a:ext cx="11486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A369-6126-B54B-87AA-125E12598319}"/>
              </a:ext>
            </a:extLst>
          </p:cNvPr>
          <p:cNvCxnSpPr>
            <a:cxnSpLocks/>
          </p:cNvCxnSpPr>
          <p:nvPr/>
        </p:nvCxnSpPr>
        <p:spPr>
          <a:xfrm flipH="1">
            <a:off x="5715712" y="3963825"/>
            <a:ext cx="109528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3B6A-46F4-C64C-A5DC-511A843B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actions by graph relations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4F4798-19E0-1D4D-80F6-DDAC14428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90" y="1987095"/>
            <a:ext cx="4160358" cy="34222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E3A2F-9902-924E-AD55-17B84848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196E-4430-0845-99A6-785B4657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CF82E-0F68-F14C-8171-F7C5E722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2DC84-C034-1148-92EB-DA564630498B}"/>
              </a:ext>
            </a:extLst>
          </p:cNvPr>
          <p:cNvSpPr txBox="1"/>
          <p:nvPr/>
        </p:nvSpPr>
        <p:spPr>
          <a:xfrm>
            <a:off x="4251121" y="5807631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[Sun et al. CVPR 2019]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A9CBE8-77A1-F340-AB2C-1527CDE7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33" y="2467228"/>
            <a:ext cx="7306654" cy="24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18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78B8-F094-D24D-900F-897DB87E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51A1A1-525A-CD42-A7AF-F9A0DEC4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275" y="1914258"/>
            <a:ext cx="9227372" cy="38979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1C98-BE87-2E41-B729-AB546C66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D1C5E-334A-2340-B9F8-8E7D30E3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07400-D648-C94D-BDDF-675BAB5A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45C10D-8DD5-844B-9BA1-3C0B363104CD}"/>
              </a:ext>
            </a:extLst>
          </p:cNvPr>
          <p:cNvSpPr txBox="1">
            <a:spLocks/>
          </p:cNvSpPr>
          <p:nvPr/>
        </p:nvSpPr>
        <p:spPr>
          <a:xfrm>
            <a:off x="214713" y="2294541"/>
            <a:ext cx="3990174" cy="50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Using 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9814CB-3091-AD4A-8702-C164E33C434D}"/>
              </a:ext>
            </a:extLst>
          </p:cNvPr>
          <p:cNvSpPr txBox="1">
            <a:spLocks/>
          </p:cNvSpPr>
          <p:nvPr/>
        </p:nvSpPr>
        <p:spPr>
          <a:xfrm>
            <a:off x="214713" y="3543906"/>
            <a:ext cx="3990174" cy="50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Using relations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86A00A-536B-F042-9860-5C14AB566D33}"/>
              </a:ext>
            </a:extLst>
          </p:cNvPr>
          <p:cNvSpPr txBox="1">
            <a:spLocks/>
          </p:cNvSpPr>
          <p:nvPr/>
        </p:nvSpPr>
        <p:spPr>
          <a:xfrm>
            <a:off x="214713" y="4852262"/>
            <a:ext cx="3990174" cy="50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Open problems</a:t>
            </a:r>
          </a:p>
        </p:txBody>
      </p:sp>
    </p:spTree>
    <p:extLst>
      <p:ext uri="{BB962C8B-B14F-4D97-AF65-F5344CB8AC3E}">
        <p14:creationId xmlns:p14="http://schemas.microsoft.com/office/powerpoint/2010/main" val="2882610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137E3-1F45-BA42-87F1-D622CD8D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 using priors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061D54-54D2-BB48-AF25-BA6AD27B2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58764"/>
            <a:ext cx="10515600" cy="21718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E84EA-9FF9-E444-96F5-2DE04E0D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8323F-0C37-8D47-8BEF-5C74FD5E9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24022-3A77-F945-8C53-61FFEF31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59F5A-D71F-354B-97B2-66C530D0B5ED}"/>
              </a:ext>
            </a:extLst>
          </p:cNvPr>
          <p:cNvSpPr txBox="1"/>
          <p:nvPr/>
        </p:nvSpPr>
        <p:spPr>
          <a:xfrm>
            <a:off x="4251121" y="5807631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Sener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and Yao. ICCV 2019]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448316-AFDF-424B-B9F4-01ED1B55C450}"/>
              </a:ext>
            </a:extLst>
          </p:cNvPr>
          <p:cNvSpPr txBox="1">
            <a:spLocks/>
          </p:cNvSpPr>
          <p:nvPr/>
        </p:nvSpPr>
        <p:spPr>
          <a:xfrm>
            <a:off x="838200" y="1712462"/>
            <a:ext cx="10724260" cy="446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future steps in recipes be predicted without videos of the recipes?</a:t>
            </a:r>
          </a:p>
        </p:txBody>
      </p:sp>
    </p:spTree>
    <p:extLst>
      <p:ext uri="{BB962C8B-B14F-4D97-AF65-F5344CB8AC3E}">
        <p14:creationId xmlns:p14="http://schemas.microsoft.com/office/powerpoint/2010/main" val="2096522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CDDB-6C4B-EA41-A5C2-A385185C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prediction network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9E244E-7585-5145-A76D-B54E62C94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134" y="1527498"/>
            <a:ext cx="9228746" cy="22537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502B3-3E37-D746-A6AE-7F926186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C63B7-F68B-7F4F-8C8C-82C5DCCD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B76F2-C839-3842-A981-7A993733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756F92-6ECE-114F-96F4-320D2D49D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030" y="3915960"/>
            <a:ext cx="6678953" cy="23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06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2C4E-C16D-E54C-AB50-04AB7486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recognition with prior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4BAF1-EF2C-DF4F-92BF-53C1E6FE1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6499008" cy="464245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Action recognition typically one-vs-rest.</a:t>
            </a:r>
          </a:p>
          <a:p>
            <a:endParaRPr lang="en-US" dirty="0"/>
          </a:p>
          <a:p>
            <a:r>
              <a:rPr lang="en-US" dirty="0"/>
              <a:t>Action datasets often hierarchical.</a:t>
            </a:r>
          </a:p>
          <a:p>
            <a:endParaRPr lang="en-US" dirty="0"/>
          </a:p>
          <a:p>
            <a:r>
              <a:rPr lang="en-US" dirty="0"/>
              <a:t>Is this useful information and how to use it?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B1926-EDFF-6D49-89FE-17C48880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E911A-C1A8-9440-87E5-32D37D78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A0AFC-85CC-6944-8334-A9D36598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31A86-F815-DD40-BD71-8EC3E80F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55" y="1693930"/>
            <a:ext cx="3931532" cy="432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5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3C5D-9093-E34B-A6E4-AE85DD16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video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52480-6220-DA49-916A-60236FB89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Intra-class variations.</a:t>
            </a:r>
          </a:p>
          <a:p>
            <a:r>
              <a:rPr lang="en-US" dirty="0"/>
              <a:t>Non-rigid motions.</a:t>
            </a:r>
          </a:p>
          <a:p>
            <a:r>
              <a:rPr lang="en-US" dirty="0"/>
              <a:t>Human appearance/pose variations.</a:t>
            </a:r>
          </a:p>
          <a:p>
            <a:r>
              <a:rPr lang="en-US" dirty="0"/>
              <a:t>Unclear definition of actions.</a:t>
            </a:r>
          </a:p>
          <a:p>
            <a:r>
              <a:rPr lang="en-US" dirty="0"/>
              <a:t>Occlusion, lighting, viewpoints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8E94D-0E62-B342-984F-E7C6189F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1CCD8-7399-D54A-906E-72A242C5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C618B-40A9-F34A-9B10-A4A707A7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01E03-FDC0-D443-9C72-27C77097B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166" y="2166636"/>
            <a:ext cx="4572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83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E315-F088-1E4A-9477-9AE8CB08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symbolic hierarchies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1B9E7-EF58-8444-8EF8-15BD1440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E1896-475B-0C42-BE25-9DD2ADC6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65538-6425-404E-AC06-4FF702D5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59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3D6AF87-29C3-3645-8BBB-0859160EF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1021" y="1870753"/>
            <a:ext cx="5851024" cy="34929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12A93-9571-4F4F-BAF2-E93BC954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5" y="1470606"/>
            <a:ext cx="4373447" cy="48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69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016F-E8E4-114C-A995-FF0B4FA4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action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D8CC3-97EF-464B-8397-A181A497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D616C-66A0-8D43-8584-FA8C9D34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03647-ACC5-8C49-A9AB-EF8A557B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60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928DCD5-3CC9-F14D-8CA5-E3ED73F69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72" y="2559039"/>
            <a:ext cx="11617619" cy="1990659"/>
          </a:xfrm>
        </p:spPr>
      </p:pic>
    </p:spTree>
    <p:extLst>
      <p:ext uri="{BB962C8B-B14F-4D97-AF65-F5344CB8AC3E}">
        <p14:creationId xmlns:p14="http://schemas.microsoft.com/office/powerpoint/2010/main" val="2482631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9C69-0A16-E246-AFB1-2887A11E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action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D475E-6D80-544A-92CC-32A7993A7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Position action hierarchy onto hyperbole with two losses: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Idea: obtained action positions become hyperbolic prototypes.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1FE7E-99FF-A94E-BDC2-26879F348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0117E-1790-A24D-A253-3B7AAA3A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2C0E3-64BE-6E4D-A0A8-9A24A045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61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24DD87B-D142-2644-B105-02ED33F0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23" y="426670"/>
            <a:ext cx="4907703" cy="840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0C2BDC-01DE-DA40-B7C9-902FF9192145}"/>
              </a:ext>
            </a:extLst>
          </p:cNvPr>
          <p:cNvSpPr/>
          <p:nvPr/>
        </p:nvSpPr>
        <p:spPr>
          <a:xfrm>
            <a:off x="8592902" y="232245"/>
            <a:ext cx="3442982" cy="11228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E9049-F6C0-F540-A7A0-88A081E0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35" y="3905866"/>
            <a:ext cx="3206488" cy="543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0ABFC-5544-C246-A1A8-791F3A6F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9" y="3648043"/>
            <a:ext cx="5820825" cy="1058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A33126-0A08-2640-975A-8366F5259CD0}"/>
              </a:ext>
            </a:extLst>
          </p:cNvPr>
          <p:cNvSpPr txBox="1"/>
          <p:nvPr/>
        </p:nvSpPr>
        <p:spPr>
          <a:xfrm>
            <a:off x="463992" y="3004535"/>
            <a:ext cx="511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j-lt"/>
              </a:rPr>
              <a:t>Loss 1: Pull child-parent relations, push others.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BE16A-26D9-D647-B303-43B021E9D348}"/>
              </a:ext>
            </a:extLst>
          </p:cNvPr>
          <p:cNvSpPr txBox="1"/>
          <p:nvPr/>
        </p:nvSpPr>
        <p:spPr>
          <a:xfrm>
            <a:off x="6493580" y="3031607"/>
            <a:ext cx="511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j-lt"/>
              </a:rPr>
              <a:t>Loss 2: Push all actions away from each other.</a:t>
            </a:r>
          </a:p>
        </p:txBody>
      </p:sp>
    </p:spTree>
    <p:extLst>
      <p:ext uri="{BB962C8B-B14F-4D97-AF65-F5344CB8AC3E}">
        <p14:creationId xmlns:p14="http://schemas.microsoft.com/office/powerpoint/2010/main" val="71471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9C69-0A16-E246-AFB1-2887A11E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action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D475E-6D80-544A-92CC-32A7993A7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Project videos on the same hyperbolic space.</a:t>
            </a:r>
          </a:p>
          <a:p>
            <a:endParaRPr lang="en-US" dirty="0"/>
          </a:p>
          <a:p>
            <a:r>
              <a:rPr lang="en-US" dirty="0"/>
              <a:t>First feed video through a 3D convolutional network.</a:t>
            </a:r>
          </a:p>
          <a:p>
            <a:endParaRPr lang="en-US" dirty="0"/>
          </a:p>
          <a:p>
            <a:r>
              <a:rPr lang="en-US" dirty="0"/>
              <a:t>Project Euclidean output to hyperbole with the exponential map.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1FE7E-99FF-A94E-BDC2-26879F348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0117E-1790-A24D-A253-3B7AAA3A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2C0E3-64BE-6E4D-A0A8-9A24A045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62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24DD87B-D142-2644-B105-02ED33F0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23" y="426670"/>
            <a:ext cx="4907703" cy="840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0C2BDC-01DE-DA40-B7C9-902FF9192145}"/>
              </a:ext>
            </a:extLst>
          </p:cNvPr>
          <p:cNvSpPr/>
          <p:nvPr/>
        </p:nvSpPr>
        <p:spPr>
          <a:xfrm>
            <a:off x="6889109" y="280253"/>
            <a:ext cx="2446277" cy="11228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FA213-B116-8E40-9E25-5BE17BC4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40" y="4996637"/>
            <a:ext cx="5127120" cy="8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66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9C69-0A16-E246-AFB1-2887A11E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action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D475E-6D80-544A-92CC-32A7993A7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With action hierarchies and videos in same space, match them.</a:t>
            </a:r>
          </a:p>
          <a:p>
            <a:endParaRPr lang="en-US" dirty="0"/>
          </a:p>
          <a:p>
            <a:r>
              <a:rPr lang="en-US" dirty="0"/>
              <a:t>We propose a hyperbolic prototype distance function: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1FE7E-99FF-A94E-BDC2-26879F348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0117E-1790-A24D-A253-3B7AAA3A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2C0E3-64BE-6E4D-A0A8-9A24A045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63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24DD87B-D142-2644-B105-02ED33F0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23" y="426670"/>
            <a:ext cx="4907703" cy="840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0C2BDC-01DE-DA40-B7C9-902FF9192145}"/>
              </a:ext>
            </a:extLst>
          </p:cNvPr>
          <p:cNvSpPr/>
          <p:nvPr/>
        </p:nvSpPr>
        <p:spPr>
          <a:xfrm>
            <a:off x="6889109" y="280253"/>
            <a:ext cx="1721491" cy="11228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D3E18-6AF2-7444-9BC9-80280F438221}"/>
              </a:ext>
            </a:extLst>
          </p:cNvPr>
          <p:cNvSpPr/>
          <p:nvPr/>
        </p:nvSpPr>
        <p:spPr>
          <a:xfrm>
            <a:off x="9306244" y="256999"/>
            <a:ext cx="2704796" cy="11228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E4896-BC23-8342-B2F9-B38CB01B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949" y="4268808"/>
            <a:ext cx="6684102" cy="95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36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0335-3AD6-9C47-AA68-9F90E383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action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E352-749E-4241-BC46-B983A8177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334"/>
            <a:ext cx="4935279" cy="464245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For a query (action name or video example), rank videos based on cosine distance: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 in a cone search, where we increase the cone size to include related action videos.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D9BD-F968-C44C-B6BD-BA8002C7D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85EBB-80B8-1949-BE4C-93618825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FCA5C-3097-4A4F-BF27-66DE8CE6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885F1F-B8D9-DF4F-8413-B8DE9374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713" y="2225994"/>
            <a:ext cx="5814829" cy="3026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8AD61-40F9-884F-B492-2FE69885E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41" y="3461781"/>
            <a:ext cx="3182304" cy="7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9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707B-6B05-1A45-B006-1EB84C7D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learn hierarchical relations?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DDC9-FA38-674A-A204-79619CC53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732"/>
            <a:ext cx="10515600" cy="716231"/>
          </a:xfrm>
        </p:spPr>
        <p:txBody>
          <a:bodyPr/>
          <a:lstStyle/>
          <a:p>
            <a:r>
              <a:rPr lang="en-US" dirty="0"/>
              <a:t>Hierarchical relations not automatically learned, need to be utilized.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51F29-E010-BD4C-A5B7-15B8AD32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F1EAE-A61B-5346-959E-52E85855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192E-36DB-C440-A139-744D63A1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C5E3B-D06F-EC4E-AFD9-78AA0F7C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903" y="1394460"/>
            <a:ext cx="3300203" cy="3300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3D9EC7-5787-6146-92DF-10DD6E99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45" y="1394460"/>
            <a:ext cx="3300203" cy="3300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E3023E-5B7B-C347-9F65-2E2883E004FF}"/>
              </a:ext>
            </a:extLst>
          </p:cNvPr>
          <p:cNvSpPr txBox="1"/>
          <p:nvPr/>
        </p:nvSpPr>
        <p:spPr>
          <a:xfrm>
            <a:off x="2069737" y="4694663"/>
            <a:ext cx="337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one-hot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1C709-AE7D-9648-B96D-A8431F16B9A6}"/>
              </a:ext>
            </a:extLst>
          </p:cNvPr>
          <p:cNvSpPr txBox="1"/>
          <p:nvPr/>
        </p:nvSpPr>
        <p:spPr>
          <a:xfrm>
            <a:off x="6748903" y="4694663"/>
            <a:ext cx="337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Hyperbolic (this paper)</a:t>
            </a:r>
          </a:p>
        </p:txBody>
      </p:sp>
    </p:spTree>
    <p:extLst>
      <p:ext uri="{BB962C8B-B14F-4D97-AF65-F5344CB8AC3E}">
        <p14:creationId xmlns:p14="http://schemas.microsoft.com/office/powerpoint/2010/main" val="4242513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34FA-EFFC-1040-A557-CA673148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55BC0-E002-2149-88CD-70BB7F17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3237"/>
            <a:ext cx="10515600" cy="743726"/>
          </a:xfrm>
        </p:spPr>
        <p:txBody>
          <a:bodyPr/>
          <a:lstStyle/>
          <a:p>
            <a:r>
              <a:rPr lang="en-US" dirty="0"/>
              <a:t>Top ranked videos are from same action or hierarchical related actions.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E65A8-B9CA-4742-B9AC-06C355CF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A67B7-FFB7-EB48-B479-76DA667B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5A33-FF1B-9246-999B-FF97CC35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66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FFB535D-6171-1144-BBE0-488792F4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1" y="1894315"/>
            <a:ext cx="4853867" cy="3081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5B94C8-C590-F143-9565-AE96BA67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785" y="1921318"/>
            <a:ext cx="5923156" cy="30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71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B38F-9F4A-D44A-A17C-202FEDBC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9E0A2-44FD-A549-BE91-89F0357E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15A0-60E4-014A-B045-A7DB245E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077C-62DD-1840-B876-B571E7001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8ACD-6CB0-2B4F-9B5C-C56C711B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70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36C3-0852-5049-AD2C-4BF82D2B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action and video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FA9C-A19E-5D43-9A84-0A550925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Vast research field with many open questions.</a:t>
            </a:r>
          </a:p>
          <a:p>
            <a:endParaRPr lang="en-US" dirty="0"/>
          </a:p>
          <a:p>
            <a:r>
              <a:rPr lang="en-US" dirty="0"/>
              <a:t>Foundational research into network architectures still ongoing.</a:t>
            </a:r>
          </a:p>
          <a:p>
            <a:endParaRPr lang="en-US" dirty="0"/>
          </a:p>
          <a:p>
            <a:r>
              <a:rPr lang="en-US" dirty="0"/>
              <a:t>Strong interest in self-supervised representation learning.</a:t>
            </a:r>
          </a:p>
          <a:p>
            <a:endParaRPr lang="en-US" dirty="0"/>
          </a:p>
          <a:p>
            <a:r>
              <a:rPr lang="en-US" dirty="0"/>
              <a:t>Many new directions: from graphs and futures to priors.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050D3-3F61-8F4A-A57A-5EAEC4BE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06-07-2020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14335-CE80-E94F-9DDC-A6357AD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Action recognition in video - VISUM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172D-EB7D-DE43-8960-9E27D356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6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7FE8-1551-3248-AE51-07F0E97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recognition </a:t>
            </a:r>
            <a:r>
              <a:rPr lang="en-US" i="1" dirty="0"/>
              <a:t>pre</a:t>
            </a:r>
            <a:r>
              <a:rPr lang="en-US" dirty="0"/>
              <a:t> deep learning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135D06-AF37-DE49-A739-8928D0CC1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8492" y="3060351"/>
            <a:ext cx="4520274" cy="244377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EF56E-BF1E-8246-9900-23E8414B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D1D6-DD01-EF4D-ABAD-CD8E55C2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833E2-5DBE-3542-9C32-9EFEF74A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E336E-5F6D-6F48-9867-7FCE58AA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7" y="2592164"/>
            <a:ext cx="6042723" cy="338014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4A6D89-5682-DA42-8507-F2AABA528B04}"/>
              </a:ext>
            </a:extLst>
          </p:cNvPr>
          <p:cNvSpPr txBox="1">
            <a:spLocks/>
          </p:cNvSpPr>
          <p:nvPr/>
        </p:nvSpPr>
        <p:spPr>
          <a:xfrm>
            <a:off x="838200" y="1534510"/>
            <a:ext cx="10515600" cy="4642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work centered around 3D feature generation, akin to SIFT.</a:t>
            </a:r>
          </a:p>
        </p:txBody>
      </p:sp>
    </p:spTree>
    <p:extLst>
      <p:ext uri="{BB962C8B-B14F-4D97-AF65-F5344CB8AC3E}">
        <p14:creationId xmlns:p14="http://schemas.microsoft.com/office/powerpoint/2010/main" val="1017678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026F-317D-0A4D-B132-DF21FA09F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E10F4-914C-B64E-A110-73D28351F42A}"/>
              </a:ext>
            </a:extLst>
          </p:cNvPr>
          <p:cNvSpPr txBox="1"/>
          <p:nvPr/>
        </p:nvSpPr>
        <p:spPr>
          <a:xfrm>
            <a:off x="980559" y="4494269"/>
            <a:ext cx="325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P.S.M.Mettes@uva.nl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CB2EC-CA0C-AB41-8DEF-935313E3AC34}"/>
              </a:ext>
            </a:extLst>
          </p:cNvPr>
          <p:cNvSpPr txBox="1"/>
          <p:nvPr/>
        </p:nvSpPr>
        <p:spPr>
          <a:xfrm>
            <a:off x="980559" y="5092481"/>
            <a:ext cx="325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@</a:t>
            </a:r>
            <a:r>
              <a:rPr lang="en-US" dirty="0" err="1">
                <a:latin typeface="+mj-lt"/>
              </a:rPr>
              <a:t>PascalMettes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852CB-50FC-1346-B741-DC2D4AE4C916}"/>
              </a:ext>
            </a:extLst>
          </p:cNvPr>
          <p:cNvSpPr txBox="1"/>
          <p:nvPr/>
        </p:nvSpPr>
        <p:spPr>
          <a:xfrm>
            <a:off x="980559" y="5749692"/>
            <a:ext cx="526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staff.fnwi.uva.nl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p.s.m.mettes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index.html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50083-F43E-824F-8431-AD735F34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99" y="5042231"/>
            <a:ext cx="470195" cy="470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9579E-4442-A349-A3FC-9E16A7AE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44" y="4371580"/>
            <a:ext cx="656106" cy="656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A38A7E-EE01-9349-96F0-91FE5573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4" y="5694018"/>
            <a:ext cx="480680" cy="4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4D28-3986-8C48-9DE7-9DD142B2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recognition </a:t>
            </a:r>
            <a:r>
              <a:rPr lang="en-US" i="1" dirty="0"/>
              <a:t>pre</a:t>
            </a:r>
            <a:r>
              <a:rPr lang="en-US" dirty="0"/>
              <a:t>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BE872-C283-8540-9FB4-B6ACEBFC8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Dense trajectories were the king of the jungle for a long time.</a:t>
            </a:r>
          </a:p>
          <a:p>
            <a:r>
              <a:rPr lang="en-US" dirty="0"/>
              <a:t>Deep learning only started beating this by end of 2016.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Main idea: track short sequences</a:t>
            </a:r>
          </a:p>
          <a:p>
            <a:r>
              <a:rPr lang="en-US" dirty="0"/>
              <a:t>using optical flow and compute</a:t>
            </a:r>
          </a:p>
          <a:p>
            <a:r>
              <a:rPr lang="en-US" dirty="0"/>
              <a:t>multiple features along these</a:t>
            </a:r>
          </a:p>
          <a:p>
            <a:r>
              <a:rPr lang="en-US" dirty="0"/>
              <a:t>sequences.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9FB4F-9138-4D4C-9DEE-4D8ED26A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07-10-2019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8D96E-E102-3A42-87FF-DFA537A8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CV1 - Deep Learning for Videos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0C51D-74D0-C443-8BDE-B13A9ADA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F0875-D784-EA42-B298-8B6DF182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48" y="3423423"/>
            <a:ext cx="5278284" cy="2285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4574C5-2F14-D94B-960E-51CEE7CBEAEF}"/>
              </a:ext>
            </a:extLst>
          </p:cNvPr>
          <p:cNvSpPr txBox="1"/>
          <p:nvPr/>
        </p:nvSpPr>
        <p:spPr>
          <a:xfrm>
            <a:off x="8419171" y="49080"/>
            <a:ext cx="36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+mj-lt"/>
              </a:rPr>
              <a:t>[Wang et al. IJCV 2013]</a:t>
            </a:r>
          </a:p>
        </p:txBody>
      </p:sp>
    </p:spTree>
    <p:extLst>
      <p:ext uri="{BB962C8B-B14F-4D97-AF65-F5344CB8AC3E}">
        <p14:creationId xmlns:p14="http://schemas.microsoft.com/office/powerpoint/2010/main" val="21861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12264-8A96-AE40-B8E2-72A2F91F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actions with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7190-8AD1-484F-8A11-380891ED3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Generation 1: Pooling over time.</a:t>
            </a:r>
          </a:p>
          <a:p>
            <a:endParaRPr lang="en-US" dirty="0"/>
          </a:p>
          <a:p>
            <a:r>
              <a:rPr lang="en-US" dirty="0"/>
              <a:t>Generation 2: Time as a channel dimension.</a:t>
            </a:r>
          </a:p>
          <a:p>
            <a:endParaRPr lang="en-US" dirty="0"/>
          </a:p>
          <a:p>
            <a:r>
              <a:rPr lang="en-US" dirty="0"/>
              <a:t>Generation 3: Time as a spatial dimension.</a:t>
            </a:r>
          </a:p>
          <a:p>
            <a:endParaRPr lang="en-US" dirty="0"/>
          </a:p>
          <a:p>
            <a:r>
              <a:rPr lang="en-US" dirty="0"/>
              <a:t>Other approaches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95454-B550-B14B-9616-D1C2E17E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CV2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4398E-EEA9-E540-9265-777432CB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B4C1-AC38-7D45-AFCD-724CD1D6E7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8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2325</Words>
  <Application>Microsoft Macintosh PowerPoint</Application>
  <PresentationFormat>Widescreen</PresentationFormat>
  <Paragraphs>583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Times New Roman</vt:lpstr>
      <vt:lpstr>Office Theme</vt:lpstr>
      <vt:lpstr>Action Recognition in Video</vt:lpstr>
      <vt:lpstr>A short introduction</vt:lpstr>
      <vt:lpstr>The core topic of this session</vt:lpstr>
      <vt:lpstr>Session outline</vt:lpstr>
      <vt:lpstr>Session I</vt:lpstr>
      <vt:lpstr>Challenges in video understanding</vt:lpstr>
      <vt:lpstr>Video recognition pre deep learning</vt:lpstr>
      <vt:lpstr>Video recognition pre deep learning</vt:lpstr>
      <vt:lpstr>Recognizing actions with deep learning</vt:lpstr>
      <vt:lpstr>[Gen 1] Pooling</vt:lpstr>
      <vt:lpstr>[Gen 1] Different approaches to pooling</vt:lpstr>
      <vt:lpstr>[Gen 1] Is an order-less encoding bad?</vt:lpstr>
      <vt:lpstr>[Gen 2] Two-stream networks</vt:lpstr>
      <vt:lpstr>[Gen 2] Two-stream networks</vt:lpstr>
      <vt:lpstr>[Gen 2] Two-in-one stream networks</vt:lpstr>
      <vt:lpstr>[Gen 2] Modulation visualization</vt:lpstr>
      <vt:lpstr>[Gen 3] 3D Convolutional networks</vt:lpstr>
      <vt:lpstr>[Gen 3] 3D Convolutional layer</vt:lpstr>
      <vt:lpstr>[Gen 3] Channel and time dimension</vt:lpstr>
      <vt:lpstr>[Gen 3] Inflated 3D (I3D) network</vt:lpstr>
      <vt:lpstr>[Gen 3] (2+1D) networks</vt:lpstr>
      <vt:lpstr>Other approaches</vt:lpstr>
      <vt:lpstr>On representing videos</vt:lpstr>
      <vt:lpstr>Session II</vt:lpstr>
      <vt:lpstr>Zero-shot action recognition</vt:lpstr>
      <vt:lpstr>Common approaches to zero-shot learning</vt:lpstr>
      <vt:lpstr>On objects and actions</vt:lpstr>
      <vt:lpstr>From objects to actions</vt:lpstr>
      <vt:lpstr>From action recognition to localization</vt:lpstr>
      <vt:lpstr>Scoring action boxes</vt:lpstr>
      <vt:lpstr>Global and local objects</vt:lpstr>
      <vt:lpstr>Success and failure cases</vt:lpstr>
      <vt:lpstr>Zero-shot action retrieval</vt:lpstr>
      <vt:lpstr>Representation learning without labels</vt:lpstr>
      <vt:lpstr>Self-supervised by tracking</vt:lpstr>
      <vt:lpstr>Self-supervised by tracking</vt:lpstr>
      <vt:lpstr>Self-supervised by tracking</vt:lpstr>
      <vt:lpstr>Self-supervised from motion</vt:lpstr>
      <vt:lpstr>Self-supervised by shuffling</vt:lpstr>
      <vt:lpstr>Self-supervised by shuffling</vt:lpstr>
      <vt:lpstr>Self-supervised by shuffling</vt:lpstr>
      <vt:lpstr>Self-supervised by disorder</vt:lpstr>
      <vt:lpstr>Self-supervised by disorder</vt:lpstr>
      <vt:lpstr>Self-supervised by the arrow of time</vt:lpstr>
      <vt:lpstr>Self-supervised by the arrow of time</vt:lpstr>
      <vt:lpstr>Self-supervised by the arrow of time</vt:lpstr>
      <vt:lpstr>Beyond frame-level self-supervision</vt:lpstr>
      <vt:lpstr>Session III</vt:lpstr>
      <vt:lpstr>The graph of a video</vt:lpstr>
      <vt:lpstr>A fixed graph for (inter)action detection</vt:lpstr>
      <vt:lpstr>Action detection hardly solved</vt:lpstr>
      <vt:lpstr>The temporal graph of complex actions</vt:lpstr>
      <vt:lpstr>The temporal graph of complex actions</vt:lpstr>
      <vt:lpstr>Anticipating the future</vt:lpstr>
      <vt:lpstr>Forecasting actions by graph relations</vt:lpstr>
      <vt:lpstr>Example results</vt:lpstr>
      <vt:lpstr>Future prediction using priors</vt:lpstr>
      <vt:lpstr>Multi-modal prediction network</vt:lpstr>
      <vt:lpstr>Video recognition with prior knowledge</vt:lpstr>
      <vt:lpstr>Embedding symbolic hierarchies</vt:lpstr>
      <vt:lpstr>Hyperbolic action network</vt:lpstr>
      <vt:lpstr>Hyperbolic action network</vt:lpstr>
      <vt:lpstr>Hyperbolic action network</vt:lpstr>
      <vt:lpstr>Hyperbolic action network</vt:lpstr>
      <vt:lpstr>Hierarchical action search</vt:lpstr>
      <vt:lpstr>Do we learn hierarchical relations?</vt:lpstr>
      <vt:lpstr>Query examples</vt:lpstr>
      <vt:lpstr>Closing remarks</vt:lpstr>
      <vt:lpstr>On action and video learning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140</cp:revision>
  <dcterms:created xsi:type="dcterms:W3CDTF">2019-08-27T08:07:41Z</dcterms:created>
  <dcterms:modified xsi:type="dcterms:W3CDTF">2020-07-06T10:26:23Z</dcterms:modified>
</cp:coreProperties>
</file>